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9"/>
  </p:notesMasterIdLst>
  <p:sldIdLst>
    <p:sldId id="256" r:id="rId2"/>
    <p:sldId id="257" r:id="rId3"/>
    <p:sldId id="258" r:id="rId4"/>
    <p:sldId id="331" r:id="rId5"/>
    <p:sldId id="261" r:id="rId6"/>
    <p:sldId id="333" r:id="rId7"/>
    <p:sldId id="259" r:id="rId8"/>
    <p:sldId id="260" r:id="rId9"/>
    <p:sldId id="262" r:id="rId10"/>
    <p:sldId id="328" r:id="rId11"/>
    <p:sldId id="327" r:id="rId12"/>
    <p:sldId id="263" r:id="rId13"/>
    <p:sldId id="334" r:id="rId14"/>
    <p:sldId id="304" r:id="rId15"/>
    <p:sldId id="321" r:id="rId16"/>
    <p:sldId id="319" r:id="rId17"/>
    <p:sldId id="318" r:id="rId18"/>
    <p:sldId id="317" r:id="rId19"/>
    <p:sldId id="320" r:id="rId20"/>
    <p:sldId id="337" r:id="rId21"/>
    <p:sldId id="285" r:id="rId22"/>
    <p:sldId id="329" r:id="rId23"/>
    <p:sldId id="332" r:id="rId24"/>
    <p:sldId id="270" r:id="rId25"/>
    <p:sldId id="294" r:id="rId26"/>
    <p:sldId id="322" r:id="rId27"/>
    <p:sldId id="323" r:id="rId28"/>
    <p:sldId id="324" r:id="rId29"/>
    <p:sldId id="338" r:id="rId30"/>
    <p:sldId id="326" r:id="rId31"/>
    <p:sldId id="325" r:id="rId32"/>
    <p:sldId id="336" r:id="rId33"/>
    <p:sldId id="293" r:id="rId34"/>
    <p:sldId id="297" r:id="rId35"/>
    <p:sldId id="299" r:id="rId36"/>
    <p:sldId id="279" r:id="rId37"/>
    <p:sldId id="301" r:id="rId38"/>
  </p:sldIdLst>
  <p:sldSz cx="9144000" cy="5143500" type="screen16x9"/>
  <p:notesSz cx="6858000" cy="9144000"/>
  <p:embeddedFontLst>
    <p:embeddedFont>
      <p:font typeface="Roboto Condensed" panose="020B0604020202020204" charset="0"/>
      <p:regular r:id="rId40"/>
      <p:bold r:id="rId41"/>
      <p:italic r:id="rId42"/>
      <p:boldItalic r:id="rId43"/>
    </p:embeddedFont>
    <p:embeddedFont>
      <p:font typeface="Roboto Condensed Light" panose="020B0604020202020204" charset="0"/>
      <p:regular r:id="rId44"/>
      <p:bold r:id="rId45"/>
      <p:italic r:id="rId46"/>
      <p:boldItalic r:id="rId47"/>
    </p:embeddedFont>
    <p:embeddedFont>
      <p:font typeface="Arvo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51F65F-5DBE-4669-8AC9-BC2DB38BD751}">
  <a:tblStyle styleId="{5951F65F-5DBE-4669-8AC9-BC2DB38BD7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3588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412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545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251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327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456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372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345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39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226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947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472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68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650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116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291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469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518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200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074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125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621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81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378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849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777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92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05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43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96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09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517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82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799" y="1090750"/>
            <a:ext cx="6054047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INFORME ANUAL 2018</a:t>
            </a:r>
            <a:r>
              <a:rPr lang="en" dirty="0"/>
              <a:t/>
            </a:r>
            <a:br>
              <a:rPr lang="en" dirty="0"/>
            </a:br>
            <a:r>
              <a:rPr lang="en" sz="4000" dirty="0" smtClean="0"/>
              <a:t>Amiga de la Obrera A.C.</a:t>
            </a:r>
            <a:r>
              <a:rPr lang="en" dirty="0" smtClean="0"/>
              <a:t/>
            </a:r>
            <a:br>
              <a:rPr lang="en" dirty="0" smtClean="0"/>
            </a:b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69" y="2338806"/>
            <a:ext cx="1773971" cy="1881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 smtClean="0"/>
              <a:t>Misión en las escuelas</a:t>
            </a:r>
            <a:endParaRPr lang="en-US" sz="28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423856" y="1522559"/>
            <a:ext cx="7970129" cy="2802861"/>
          </a:xfrm>
        </p:spPr>
        <p:txBody>
          <a:bodyPr/>
          <a:lstStyle/>
          <a:p>
            <a:r>
              <a:rPr lang="es-MX" dirty="0" smtClean="0"/>
              <a:t>Desarrollar en la Comunidad Educativa la condición humana, ofreciendo una sólida formación de la calidad espiritual, moral, intelectual, física y social en un clima de sencillez y alegría para que consientes de su dignidad se proyecten a servir con misericordia y lleguen a ser agentes de transformación social. </a:t>
            </a:r>
            <a:endParaRPr lang="en-U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5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body" idx="1"/>
          </p:nvPr>
        </p:nvSpPr>
        <p:spPr>
          <a:xfrm>
            <a:off x="3501017" y="1530396"/>
            <a:ext cx="5492434" cy="3421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2400" dirty="0" smtClean="0"/>
              <a:t>Fortalecer y seguir fomentando </a:t>
            </a:r>
            <a:r>
              <a:rPr lang="es-MX" sz="2400" dirty="0" smtClean="0"/>
              <a:t>en</a:t>
            </a:r>
            <a:r>
              <a:rPr lang="es-MX" sz="2400" dirty="0" smtClean="0"/>
              <a:t> </a:t>
            </a:r>
            <a:r>
              <a:rPr lang="es-MX" sz="2400" dirty="0" smtClean="0"/>
              <a:t>los niños de una forma integral de la comunidad a través de espacios de aprendizaje, donde se comparta saberes y se lleven a la práctica de manera comunitaria, fomentando así valores como el servicio, cooperación, integridad y la solidaridad.</a:t>
            </a:r>
            <a:endParaRPr sz="2400" dirty="0"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Descripción del Proyecto</a:t>
            </a:r>
            <a:endParaRPr sz="2800"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8" y="1814512"/>
            <a:ext cx="3143250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body" idx="1"/>
          </p:nvPr>
        </p:nvSpPr>
        <p:spPr>
          <a:xfrm>
            <a:off x="242536" y="1654408"/>
            <a:ext cx="4002680" cy="3139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2400" b="1" dirty="0" smtClean="0"/>
              <a:t>Objetivo General</a:t>
            </a:r>
            <a:endParaRPr sz="2400"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MX" sz="2400" dirty="0"/>
              <a:t>La formación de los alumnos de una personalidad integral, capaz de transformar su realidad social, económica, y moral, tomando como base una filosofía Cristiana- humana.</a:t>
            </a:r>
            <a:endParaRPr sz="2400" dirty="0"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/>
              <a:t>Educación</a:t>
            </a:r>
            <a:r>
              <a:rPr lang="en-US" sz="2800" dirty="0" smtClean="0"/>
              <a:t>: </a:t>
            </a:r>
            <a:r>
              <a:rPr lang="en-US" sz="2800" dirty="0" err="1" smtClean="0"/>
              <a:t>Modelo</a:t>
            </a:r>
            <a:r>
              <a:rPr lang="en-US" sz="2800" dirty="0" smtClean="0"/>
              <a:t> </a:t>
            </a:r>
            <a:r>
              <a:rPr lang="en-US" sz="2800" dirty="0" err="1"/>
              <a:t>E</a:t>
            </a:r>
            <a:r>
              <a:rPr lang="en-US" sz="2800" dirty="0" err="1" smtClean="0"/>
              <a:t>ducativo</a:t>
            </a:r>
            <a:endParaRPr lang="en-US" sz="2800"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3"/>
          <a:stretch/>
        </p:blipFill>
        <p:spPr>
          <a:xfrm>
            <a:off x="4290455" y="1590407"/>
            <a:ext cx="4754366" cy="2675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552885" y="1385750"/>
            <a:ext cx="8044528" cy="2067200"/>
            <a:chOff x="185742" y="1287960"/>
            <a:chExt cx="8044528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82" name="Google Shape;382;p25"/>
          <p:cNvSpPr txBox="1">
            <a:spLocks noGrp="1"/>
          </p:cNvSpPr>
          <p:nvPr>
            <p:ph type="ctrTitle" idx="4294967295"/>
          </p:nvPr>
        </p:nvSpPr>
        <p:spPr>
          <a:xfrm>
            <a:off x="558475" y="2209132"/>
            <a:ext cx="7558314" cy="82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3F5378"/>
                </a:solidFill>
              </a:rPr>
              <a:t>Alcance</a:t>
            </a:r>
            <a:endParaRPr sz="6000" dirty="0">
              <a:solidFill>
                <a:srgbClr val="3F5378"/>
              </a:solidFill>
            </a:endParaRPr>
          </a:p>
        </p:txBody>
      </p:sp>
      <p:sp>
        <p:nvSpPr>
          <p:cNvPr id="383" name="Google Shape;383;p25"/>
          <p:cNvSpPr txBox="1">
            <a:spLocks noGrp="1"/>
          </p:cNvSpPr>
          <p:nvPr>
            <p:ph type="subTitle" idx="4294967295"/>
          </p:nvPr>
        </p:nvSpPr>
        <p:spPr>
          <a:xfrm>
            <a:off x="1548293" y="3510294"/>
            <a:ext cx="6050700" cy="4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2,332 Alumnos</a:t>
            </a:r>
            <a:endParaRPr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4" name="Google Shape;384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789" y="22095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301" y="49224"/>
            <a:ext cx="683474" cy="7248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7527"/>
            <a:ext cx="2508287" cy="4459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968" y="784910"/>
            <a:ext cx="6597114" cy="395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37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7" y="1067856"/>
            <a:ext cx="4471399" cy="3353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35" y="1193260"/>
            <a:ext cx="4281916" cy="321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7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60"/>
            <a:ext cx="3417280" cy="456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71" y="1027672"/>
            <a:ext cx="4728409" cy="354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7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" y="1209315"/>
            <a:ext cx="4008120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/>
          <a:stretch/>
        </p:blipFill>
        <p:spPr>
          <a:xfrm>
            <a:off x="4279723" y="1207050"/>
            <a:ext cx="4713728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7" y="876454"/>
            <a:ext cx="7713892" cy="43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392"/>
            <a:ext cx="4286250" cy="321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675" r="5347"/>
          <a:stretch/>
        </p:blipFill>
        <p:spPr>
          <a:xfrm>
            <a:off x="4461254" y="2019300"/>
            <a:ext cx="4718182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8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000" dirty="0" smtClean="0"/>
              <a:t>Misión</a:t>
            </a:r>
            <a:endParaRPr lang="en-US" sz="30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56497" y="1529797"/>
            <a:ext cx="8514891" cy="32426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rgbClr val="FF9800"/>
              </a:solidFill>
            </a:endParaRPr>
          </a:p>
          <a:p>
            <a:r>
              <a:rPr lang="es-ES" sz="2800" dirty="0"/>
              <a:t>Ofrecer una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 integral humana-cristiana</a:t>
            </a:r>
            <a:r>
              <a:rPr lang="es-ES" sz="2800" dirty="0"/>
              <a:t> a niños, niñas, adolescentes y jóvenes, de nuestras </a:t>
            </a:r>
            <a:r>
              <a:rPr lang="es-ES" sz="2800" dirty="0" smtClean="0"/>
              <a:t>Escuelas </a:t>
            </a:r>
            <a:r>
              <a:rPr lang="es-ES" sz="2800" dirty="0"/>
              <a:t>y </a:t>
            </a:r>
            <a:r>
              <a:rPr lang="es-ES" sz="2800" dirty="0" smtClean="0"/>
              <a:t>Casas </a:t>
            </a:r>
            <a:r>
              <a:rPr lang="es-ES" sz="2800" dirty="0"/>
              <a:t>H</a:t>
            </a:r>
            <a:r>
              <a:rPr lang="es-ES" sz="2800" dirty="0" smtClean="0"/>
              <a:t>ogar </a:t>
            </a:r>
            <a:r>
              <a:rPr lang="es-ES" sz="2800" dirty="0"/>
              <a:t>para que sean agentes positivos de transformación </a:t>
            </a:r>
            <a:r>
              <a:rPr lang="es-ES" sz="2800" dirty="0" smtClean="0"/>
              <a:t>social.</a:t>
            </a:r>
            <a:endParaRPr lang="en-US" sz="2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555" y="433879"/>
            <a:ext cx="815833" cy="867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" y="1067856"/>
            <a:ext cx="4291192" cy="321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62" y="1067856"/>
            <a:ext cx="4382989" cy="32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ctrTitle" idx="4294967295"/>
          </p:nvPr>
        </p:nvSpPr>
        <p:spPr>
          <a:xfrm>
            <a:off x="685800" y="1735750"/>
            <a:ext cx="6932200" cy="11424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>
                <a:solidFill>
                  <a:schemeClr val="accent5"/>
                </a:solidFill>
              </a:rPr>
              <a:t>CASAS HOGAR</a:t>
            </a:r>
            <a:endParaRPr sz="7200" dirty="0">
              <a:solidFill>
                <a:schemeClr val="accent5"/>
              </a:solidFill>
            </a:endParaRPr>
          </a:p>
        </p:txBody>
      </p:sp>
      <p:sp>
        <p:nvSpPr>
          <p:cNvPr id="249" name="Google Shape;249;p17"/>
          <p:cNvSpPr txBox="1">
            <a:spLocks noGrp="1"/>
          </p:cNvSpPr>
          <p:nvPr>
            <p:ph type="subTitle" idx="4294967295"/>
          </p:nvPr>
        </p:nvSpPr>
        <p:spPr>
          <a:xfrm>
            <a:off x="685800" y="3411552"/>
            <a:ext cx="55677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000"/>
              </a:spcAft>
              <a:buNone/>
            </a:pPr>
            <a:r>
              <a:rPr lang="es-ES" sz="2800" b="1" dirty="0" smtClean="0"/>
              <a:t>“Formar el corazón y la mente desde la más tierna edad”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 smtClean="0"/>
              <a:t>Misión de las Casas Hogar-Internado </a:t>
            </a:r>
            <a:endParaRPr lang="en-US" sz="28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423856" y="1522559"/>
            <a:ext cx="7970129" cy="2802861"/>
          </a:xfrm>
        </p:spPr>
        <p:txBody>
          <a:bodyPr/>
          <a:lstStyle/>
          <a:p>
            <a:r>
              <a:rPr lang="es-MX" dirty="0" smtClean="0"/>
              <a:t>Proporcionar una formación integral a niñas y adolescentes mediante una educación académica y cristiana, rica en valores y que lleguen a ser agentes de cambio en la sociedad donde viven.</a:t>
            </a:r>
            <a:endParaRPr lang="en-U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42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body" idx="1"/>
          </p:nvPr>
        </p:nvSpPr>
        <p:spPr>
          <a:xfrm>
            <a:off x="312466" y="1740332"/>
            <a:ext cx="8461664" cy="2554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2400" dirty="0" smtClean="0"/>
              <a:t>Brindarles alimentación, hospedaje, ropa, material didáctico, medicinas y lugares dignos para su desarrollo, además asesorías en tareas, clases de manualidades, clases de computación, atención psicológica a quienes mas lo necesitan y una formación sólida en valores, buscando transcender y formar mejores personas.</a:t>
            </a:r>
            <a:endParaRPr sz="2400" dirty="0"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Descripción del Proyecto</a:t>
            </a:r>
            <a:endParaRPr sz="2800"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552885" y="1385750"/>
            <a:ext cx="8044528" cy="2067200"/>
            <a:chOff x="185742" y="1287960"/>
            <a:chExt cx="8044528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82" name="Google Shape;382;p25"/>
          <p:cNvSpPr txBox="1">
            <a:spLocks noGrp="1"/>
          </p:cNvSpPr>
          <p:nvPr>
            <p:ph type="ctrTitle" idx="4294967295"/>
          </p:nvPr>
        </p:nvSpPr>
        <p:spPr>
          <a:xfrm>
            <a:off x="558475" y="2209132"/>
            <a:ext cx="7558314" cy="82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3F5378"/>
                </a:solidFill>
              </a:rPr>
              <a:t>Alcance</a:t>
            </a:r>
            <a:endParaRPr sz="6000" dirty="0">
              <a:solidFill>
                <a:srgbClr val="3F5378"/>
              </a:solidFill>
            </a:endParaRPr>
          </a:p>
        </p:txBody>
      </p:sp>
      <p:sp>
        <p:nvSpPr>
          <p:cNvPr id="383" name="Google Shape;383;p25"/>
          <p:cNvSpPr txBox="1">
            <a:spLocks noGrp="1"/>
          </p:cNvSpPr>
          <p:nvPr>
            <p:ph type="subTitle" idx="4294967295"/>
          </p:nvPr>
        </p:nvSpPr>
        <p:spPr>
          <a:xfrm>
            <a:off x="1549802" y="3510294"/>
            <a:ext cx="6050700" cy="4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n" sz="6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490 Beneficiados</a:t>
            </a:r>
            <a:endParaRPr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4" name="Google Shape;384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789" y="220958"/>
            <a:ext cx="804742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6201667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IMPACTO DEL PROYECTO</a:t>
            </a:r>
            <a:endParaRPr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4" name="Google Shape;284;p19"/>
          <p:cNvSpPr txBox="1">
            <a:spLocks noGrp="1"/>
          </p:cNvSpPr>
          <p:nvPr>
            <p:ph type="body" idx="1"/>
          </p:nvPr>
        </p:nvSpPr>
        <p:spPr>
          <a:xfrm>
            <a:off x="3174784" y="1537575"/>
            <a:ext cx="2887680" cy="331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000" b="1" dirty="0" err="1" smtClean="0"/>
              <a:t>Formación</a:t>
            </a:r>
            <a:r>
              <a:rPr lang="en-US" sz="2000" b="1" dirty="0" smtClean="0"/>
              <a:t> Humana</a:t>
            </a:r>
            <a:endParaRPr lang="en-US" sz="2000" b="1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000" dirty="0" smtClean="0"/>
              <a:t>Se implementaron talleres y actividades encaminadas a fortalecer el autoestima, valores y relaciones humanas, en la cual les permite tener participación en cada una de sus comunidades</a:t>
            </a:r>
            <a:endParaRPr sz="2000" dirty="0"/>
          </a:p>
        </p:txBody>
      </p:sp>
      <p:sp>
        <p:nvSpPr>
          <p:cNvPr id="285" name="Google Shape;285;p19"/>
          <p:cNvSpPr txBox="1">
            <a:spLocks noGrp="1"/>
          </p:cNvSpPr>
          <p:nvPr>
            <p:ph type="body" idx="2"/>
          </p:nvPr>
        </p:nvSpPr>
        <p:spPr>
          <a:xfrm>
            <a:off x="198166" y="1561950"/>
            <a:ext cx="2745060" cy="2988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2000" b="1" dirty="0" smtClean="0"/>
              <a:t>Asistencia y alimentación</a:t>
            </a:r>
            <a:endParaRPr sz="2000" b="1" dirty="0"/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-ES" sz="2000" dirty="0" smtClean="0"/>
              <a:t>Se brindó un lugar digno  y alimentación </a:t>
            </a:r>
            <a:r>
              <a:rPr lang="es-ES" sz="2000" dirty="0"/>
              <a:t>saludable a niños y </a:t>
            </a:r>
            <a:r>
              <a:rPr lang="es-ES" sz="2000" dirty="0" smtClean="0"/>
              <a:t>niñas, adolescentes y jóvenes </a:t>
            </a:r>
            <a:r>
              <a:rPr lang="es-ES" sz="2000" dirty="0" smtClean="0"/>
              <a:t>de grupos vulnerables </a:t>
            </a:r>
            <a:r>
              <a:rPr lang="es-ES" sz="2000" dirty="0"/>
              <a:t>de la Sierra </a:t>
            </a:r>
            <a:r>
              <a:rPr lang="es-ES" sz="2000" dirty="0" smtClean="0"/>
              <a:t>Tarahumara, proporcionando de esta manera un entorno familiar.</a:t>
            </a:r>
            <a:endParaRPr lang="es-ES" sz="2000" dirty="0"/>
          </a:p>
        </p:txBody>
      </p:sp>
      <p:sp>
        <p:nvSpPr>
          <p:cNvPr id="286" name="Google Shape;286;p19"/>
          <p:cNvSpPr txBox="1">
            <a:spLocks noGrp="1"/>
          </p:cNvSpPr>
          <p:nvPr>
            <p:ph type="body" idx="3"/>
          </p:nvPr>
        </p:nvSpPr>
        <p:spPr>
          <a:xfrm>
            <a:off x="6263175" y="1524000"/>
            <a:ext cx="2669275" cy="2711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MX" sz="2000" b="1" dirty="0" smtClean="0"/>
              <a:t>Formación Cristiana</a:t>
            </a:r>
            <a:endParaRPr sz="2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MX" sz="2000" dirty="0" smtClean="0"/>
              <a:t>Participación en diversas actividades religiosas y de servicio, permitiéndoles ser sensibles a las necesidades de los demás.</a:t>
            </a:r>
            <a:endParaRPr sz="2000" dirty="0"/>
          </a:p>
        </p:txBody>
      </p:sp>
      <p:sp>
        <p:nvSpPr>
          <p:cNvPr id="287" name="Google Shape;287;p1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288" name="Google Shape;288;p19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89" name="Google Shape;289;p19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789" y="22095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1" y="1137284"/>
            <a:ext cx="5569601" cy="313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700"/>
            <a:ext cx="2592449" cy="460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7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28"/>
            <a:ext cx="4793223" cy="269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07" y="1633358"/>
            <a:ext cx="3930444" cy="294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3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50" y="961457"/>
            <a:ext cx="4809498" cy="360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2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6" y="762536"/>
            <a:ext cx="6600825" cy="372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66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ctrTitle" idx="4294967295"/>
          </p:nvPr>
        </p:nvSpPr>
        <p:spPr>
          <a:xfrm>
            <a:off x="1460082" y="236440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chemeClr val="accent5"/>
                </a:solidFill>
              </a:rPr>
              <a:t>OBJETIVO</a:t>
            </a:r>
            <a:endParaRPr sz="4800" dirty="0">
              <a:solidFill>
                <a:schemeClr val="accent5"/>
              </a:solidFill>
            </a:endParaRP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4294967295"/>
          </p:nvPr>
        </p:nvSpPr>
        <p:spPr>
          <a:xfrm>
            <a:off x="874457" y="3394386"/>
            <a:ext cx="7707341" cy="11365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MX" sz="2800" dirty="0"/>
              <a:t>F</a:t>
            </a:r>
            <a:r>
              <a:rPr lang="es-MX" sz="2800" dirty="0" smtClean="0"/>
              <a:t>ormación </a:t>
            </a:r>
            <a:r>
              <a:rPr lang="es-MX" sz="2800" dirty="0"/>
              <a:t>integral de la niñez y juventud en un clima de amor, misericordia, libertad y servicio. </a:t>
            </a:r>
            <a:endParaRPr lang="en-US" sz="2800" dirty="0"/>
          </a:p>
        </p:txBody>
      </p:sp>
      <p:pic>
        <p:nvPicPr>
          <p:cNvPr id="215" name="Google Shape;215;p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02" y="198831"/>
            <a:ext cx="3091117" cy="2318338"/>
          </a:xfrm>
          <a:prstGeom prst="diamond">
            <a:avLst/>
          </a:prstGeom>
          <a:noFill/>
          <a:ln w="38100" cap="flat" cmpd="sng">
            <a:solidFill>
              <a:srgbClr val="3F5378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749" y="198830"/>
            <a:ext cx="804742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4" y="1633360"/>
            <a:ext cx="4004187" cy="300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82" y="1524164"/>
            <a:ext cx="3972798" cy="297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5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4227" y="1108194"/>
            <a:ext cx="4513809" cy="338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11" y="1103720"/>
            <a:ext cx="4520689" cy="339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2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4294967295"/>
          </p:nvPr>
        </p:nvSpPr>
        <p:spPr>
          <a:xfrm>
            <a:off x="-61645" y="149038"/>
            <a:ext cx="2321961" cy="39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</a:rPr>
              <a:t>Evidencia fotográfica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0" y="834943"/>
            <a:ext cx="6521556" cy="3676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621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ctrTitle"/>
          </p:nvPr>
        </p:nvSpPr>
        <p:spPr>
          <a:xfrm>
            <a:off x="597925" y="3634500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800" dirty="0" smtClean="0"/>
              <a:t>INFORMACIÓN FINANCIERA</a:t>
            </a:r>
            <a:endParaRPr sz="4800" dirty="0"/>
          </a:p>
        </p:txBody>
      </p:sp>
      <p:sp>
        <p:nvSpPr>
          <p:cNvPr id="223" name="Google Shape;223;p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224" name="Google Shape;224;p1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658" y="3490351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789" y="251780"/>
            <a:ext cx="804742" cy="8535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75" y="1408457"/>
            <a:ext cx="6339000" cy="33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Fuentes de Ingreso/Financiamiento</a:t>
            </a:r>
            <a:endParaRPr lang="en-U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Donativos en efectivo</a:t>
            </a:r>
          </a:p>
          <a:p>
            <a:r>
              <a:rPr lang="es-MX" dirty="0" smtClean="0"/>
              <a:t>Donativos en Especie</a:t>
            </a:r>
          </a:p>
          <a:p>
            <a:r>
              <a:rPr lang="es-MX" dirty="0" smtClean="0"/>
              <a:t>Donativo por cuotas alumnas</a:t>
            </a:r>
          </a:p>
          <a:p>
            <a:r>
              <a:rPr lang="es-MX" dirty="0" smtClean="0"/>
              <a:t>Gobierno del Estado de Chihuahua</a:t>
            </a:r>
          </a:p>
          <a:p>
            <a:r>
              <a:rPr lang="es-MX" dirty="0" smtClean="0"/>
              <a:t>Donativos público en general y redondeos</a:t>
            </a:r>
          </a:p>
          <a:p>
            <a:r>
              <a:rPr lang="es-MX" dirty="0" smtClean="0"/>
              <a:t>Padres de Familia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611" y="149040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503" name="Google Shape;503;p34"/>
          <p:cNvSpPr txBox="1">
            <a:spLocks noGrp="1"/>
          </p:cNvSpPr>
          <p:nvPr>
            <p:ph type="ctrTitle" idx="4294967295"/>
          </p:nvPr>
        </p:nvSpPr>
        <p:spPr>
          <a:xfrm>
            <a:off x="1675842" y="71919"/>
            <a:ext cx="6593700" cy="770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accent5"/>
                </a:solidFill>
              </a:rPr>
              <a:t>Datos de contacto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504" name="Google Shape;504;p34"/>
          <p:cNvSpPr txBox="1">
            <a:spLocks noGrp="1"/>
          </p:cNvSpPr>
          <p:nvPr>
            <p:ph type="subTitle" idx="4294967295"/>
          </p:nvPr>
        </p:nvSpPr>
        <p:spPr>
          <a:xfrm>
            <a:off x="882423" y="1118493"/>
            <a:ext cx="7387119" cy="31438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r>
              <a:rPr lang="es-ES" sz="2000" dirty="0" smtClean="0"/>
              <a:t>Para </a:t>
            </a:r>
            <a:r>
              <a:rPr lang="es-ES" sz="2000" dirty="0"/>
              <a:t>mayor información de las formas y montos de apoyo por favor </a:t>
            </a:r>
            <a:r>
              <a:rPr lang="es-ES" sz="2000" dirty="0" smtClean="0"/>
              <a:t>comunícate </a:t>
            </a:r>
            <a:r>
              <a:rPr lang="es-ES" sz="2000" dirty="0"/>
              <a:t>con nosotros al </a:t>
            </a:r>
            <a:r>
              <a:rPr lang="es-ES" sz="2000" dirty="0" smtClean="0"/>
              <a:t>teléfono 614.418.2949</a:t>
            </a:r>
          </a:p>
          <a:p>
            <a:endParaRPr lang="es-ES" sz="2000" dirty="0"/>
          </a:p>
          <a:p>
            <a:pPr marL="76200" indent="0">
              <a:buNone/>
            </a:pPr>
            <a:r>
              <a:rPr lang="en-US" sz="1400" b="1" dirty="0" err="1" smtClean="0"/>
              <a:t>Presidenta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Romelia</a:t>
            </a:r>
            <a:r>
              <a:rPr lang="en-US" sz="1400" b="1" dirty="0" smtClean="0"/>
              <a:t> </a:t>
            </a:r>
            <a:r>
              <a:rPr lang="en-US" sz="1400" b="1" dirty="0"/>
              <a:t>Chacon </a:t>
            </a:r>
            <a:r>
              <a:rPr lang="en-US" sz="1400" b="1" dirty="0" err="1" smtClean="0"/>
              <a:t>Murguia</a:t>
            </a:r>
            <a:r>
              <a:rPr lang="en-US" sz="1400" b="1" dirty="0" smtClean="0"/>
              <a:t> </a:t>
            </a:r>
            <a:endParaRPr lang="en-US" sz="1400" dirty="0"/>
          </a:p>
          <a:p>
            <a:pPr marL="76200" indent="0">
              <a:buNone/>
            </a:pPr>
            <a:r>
              <a:rPr lang="en-US" sz="1400" dirty="0"/>
              <a:t>Tel. 614.435.4757 romychihuas@gmail.com </a:t>
            </a:r>
            <a:endParaRPr lang="en-US" sz="1400" dirty="0" smtClean="0"/>
          </a:p>
          <a:p>
            <a:pPr marL="76200" indent="0">
              <a:buNone/>
            </a:pPr>
            <a:r>
              <a:rPr lang="en-US" sz="1400" b="1" dirty="0" err="1" smtClean="0"/>
              <a:t>Representante</a:t>
            </a:r>
            <a:r>
              <a:rPr lang="en-US" sz="1400" b="1" dirty="0" smtClean="0"/>
              <a:t> legal, Alba </a:t>
            </a:r>
            <a:r>
              <a:rPr lang="en-US" sz="1400" b="1" dirty="0"/>
              <a:t>Patricia </a:t>
            </a:r>
            <a:r>
              <a:rPr lang="en-US" sz="1400" b="1" dirty="0" err="1"/>
              <a:t>Chacón</a:t>
            </a:r>
            <a:r>
              <a:rPr lang="en-US" sz="1400" b="1" dirty="0"/>
              <a:t> Baca</a:t>
            </a:r>
            <a:endParaRPr lang="en-US" sz="1400" dirty="0"/>
          </a:p>
          <a:p>
            <a:pPr marL="76200" indent="0">
              <a:buNone/>
            </a:pPr>
            <a:r>
              <a:rPr lang="en-US" sz="1400" dirty="0"/>
              <a:t>Tel. 614.453.4757</a:t>
            </a:r>
          </a:p>
          <a:p>
            <a:pPr marL="76200" indent="0">
              <a:buNone/>
            </a:pPr>
            <a:r>
              <a:rPr lang="en-US" sz="1400" dirty="0"/>
              <a:t>amigadelaobreraac@hotmail.com</a:t>
            </a:r>
          </a:p>
          <a:p>
            <a:endParaRPr lang="es-ES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789" y="87396"/>
            <a:ext cx="804742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503" name="Google Shape;503;p34"/>
          <p:cNvSpPr txBox="1">
            <a:spLocks noGrp="1"/>
          </p:cNvSpPr>
          <p:nvPr>
            <p:ph type="ctrTitle" idx="4294967295"/>
          </p:nvPr>
        </p:nvSpPr>
        <p:spPr>
          <a:xfrm>
            <a:off x="1675842" y="71919"/>
            <a:ext cx="6593700" cy="770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accent5"/>
                </a:solidFill>
              </a:rPr>
              <a:t>Si quiere apoyar….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504" name="Google Shape;504;p34"/>
          <p:cNvSpPr txBox="1">
            <a:spLocks noGrp="1"/>
          </p:cNvSpPr>
          <p:nvPr>
            <p:ph type="subTitle" idx="4294967295"/>
          </p:nvPr>
        </p:nvSpPr>
        <p:spPr>
          <a:xfrm>
            <a:off x="702423" y="1167626"/>
            <a:ext cx="7387119" cy="31438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2000" dirty="0"/>
              <a:t>Tu puedes apadrinar a un niño, una niña o un </a:t>
            </a:r>
            <a:r>
              <a:rPr lang="es-ES" sz="2000" dirty="0" smtClean="0"/>
              <a:t>joven, </a:t>
            </a:r>
            <a:r>
              <a:rPr lang="es-ES" sz="2000" dirty="0"/>
              <a:t>quienes contaran con </a:t>
            </a:r>
            <a:r>
              <a:rPr lang="es-ES" sz="2000" dirty="0" smtClean="0"/>
              <a:t>una mejor calidad de vida: Educación integral,  alimentación</a:t>
            </a:r>
            <a:r>
              <a:rPr lang="es-ES" sz="2000" dirty="0"/>
              <a:t>, vestido e </a:t>
            </a:r>
            <a:r>
              <a:rPr lang="es-ES" sz="2000" dirty="0" smtClean="0"/>
              <a:t>instalaciones adecuadas, </a:t>
            </a:r>
            <a:r>
              <a:rPr lang="es-ES" sz="2000" dirty="0"/>
              <a:t>gracias a tu generosidad. </a:t>
            </a:r>
            <a:br>
              <a:rPr lang="es-ES" sz="2000" dirty="0"/>
            </a:br>
            <a:r>
              <a:rPr lang="es-ES" sz="2000" dirty="0"/>
              <a:t> Contamos con donataria autorizada y podemos recibir tu aportación en efectivo o especie. </a:t>
            </a:r>
            <a:br>
              <a:rPr lang="es-ES" sz="2000" dirty="0"/>
            </a:br>
            <a:r>
              <a:rPr lang="es-ES" sz="2000" dirty="0"/>
              <a:t>Para mayor información de las formas y montos de apoyo por favor </a:t>
            </a:r>
            <a:r>
              <a:rPr lang="es-ES" sz="2000" dirty="0" smtClean="0"/>
              <a:t>comunícate </a:t>
            </a:r>
            <a:r>
              <a:rPr lang="es-ES" sz="2000" dirty="0"/>
              <a:t>con nosotros al </a:t>
            </a:r>
            <a:r>
              <a:rPr lang="es-ES" sz="2000" dirty="0" smtClean="0"/>
              <a:t>teléfono </a:t>
            </a:r>
            <a:r>
              <a:rPr lang="es-ES" sz="2000" dirty="0"/>
              <a:t>614.418.2949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529" y="56574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Servicios que ofrece:</a:t>
            </a:r>
            <a:endParaRPr sz="2800" dirty="0"/>
          </a:p>
        </p:txBody>
      </p:sp>
      <p:sp>
        <p:nvSpPr>
          <p:cNvPr id="301" name="Google Shape;301;p20"/>
          <p:cNvSpPr txBox="1">
            <a:spLocks noGrp="1"/>
          </p:cNvSpPr>
          <p:nvPr>
            <p:ph type="body" idx="1"/>
          </p:nvPr>
        </p:nvSpPr>
        <p:spPr>
          <a:xfrm>
            <a:off x="237427" y="2139008"/>
            <a:ext cx="8468283" cy="19912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2000" dirty="0" smtClean="0"/>
              <a:t>Educación Académica</a:t>
            </a:r>
          </a:p>
          <a:p>
            <a:r>
              <a:rPr lang="es-ES" sz="2000" dirty="0" smtClean="0"/>
              <a:t>Formación integral y acompañamiento personalizado </a:t>
            </a:r>
          </a:p>
          <a:p>
            <a:r>
              <a:rPr lang="es-ES" sz="2000" dirty="0" smtClean="0"/>
              <a:t>Alojamiento</a:t>
            </a:r>
          </a:p>
          <a:p>
            <a:r>
              <a:rPr lang="es-ES" sz="2000" dirty="0" smtClean="0"/>
              <a:t>Alimentación</a:t>
            </a:r>
          </a:p>
          <a:p>
            <a:r>
              <a:rPr lang="es-ES" sz="2000" dirty="0" smtClean="0"/>
              <a:t>Salud Preventiva</a:t>
            </a:r>
          </a:p>
          <a:p>
            <a:r>
              <a:rPr lang="es-ES" sz="2000" dirty="0" smtClean="0"/>
              <a:t>Canalización de atención médica y seguimiento </a:t>
            </a:r>
          </a:p>
          <a:p>
            <a:r>
              <a:rPr lang="es-ES" sz="2000" dirty="0" smtClean="0"/>
              <a:t>Formación cultural, artística, deportiva y ocupacional</a:t>
            </a:r>
          </a:p>
          <a:p>
            <a:r>
              <a:rPr lang="es-ES" sz="2000" dirty="0" smtClean="0"/>
              <a:t>Escuela de padres</a:t>
            </a:r>
          </a:p>
          <a:p>
            <a:r>
              <a:rPr lang="es-ES" sz="2000" dirty="0" smtClean="0"/>
              <a:t>Servicios sicológicos </a:t>
            </a:r>
          </a:p>
          <a:p>
            <a:r>
              <a:rPr lang="es-ES" sz="2000" dirty="0" smtClean="0"/>
              <a:t>Acompañamiento familiar</a:t>
            </a:r>
            <a:endParaRPr lang="es-ES" sz="2000" dirty="0"/>
          </a:p>
        </p:txBody>
      </p:sp>
      <p:sp>
        <p:nvSpPr>
          <p:cNvPr id="303" name="Google Shape;303;p2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304" name="Google Shape;304;p20"/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305" name="Google Shape;305;p20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l" t="t" r="r" b="b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l" t="t" r="r" b="b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l" t="t" r="r" b="b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l" t="t" r="r" b="b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l" t="t" r="r" b="b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789" y="220958"/>
            <a:ext cx="80474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Valores</a:t>
            </a:r>
            <a:endParaRPr sz="2800" dirty="0"/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2800" dirty="0"/>
              <a:t>Responsabilidad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/>
              <a:t>Justicia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/>
              <a:t>Servicio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/>
              <a:t>Libertad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/>
              <a:t>Respeto</a:t>
            </a:r>
            <a:endParaRPr lang="en-US" sz="2800"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42" y="392574"/>
            <a:ext cx="675760" cy="71671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2346" y="1121989"/>
            <a:ext cx="5143500" cy="2899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392575"/>
            <a:ext cx="7618000" cy="766200"/>
          </a:xfrm>
        </p:spPr>
        <p:txBody>
          <a:bodyPr/>
          <a:lstStyle/>
          <a:p>
            <a:r>
              <a:rPr lang="es-MX" sz="2800" dirty="0" smtClean="0"/>
              <a:t>Ubicación geográfica de la A.C. en el Estado</a:t>
            </a:r>
            <a:endParaRPr lang="en-U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05" y="1449498"/>
            <a:ext cx="6678202" cy="31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4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ctrTitle"/>
          </p:nvPr>
        </p:nvSpPr>
        <p:spPr>
          <a:xfrm>
            <a:off x="911797" y="3703372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800" dirty="0" smtClean="0"/>
              <a:t>PROGRAMAS</a:t>
            </a:r>
            <a:endParaRPr sz="4800" dirty="0"/>
          </a:p>
        </p:txBody>
      </p:sp>
      <p:sp>
        <p:nvSpPr>
          <p:cNvPr id="223" name="Google Shape;223;p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24" name="Google Shape;224;p1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43" y="4047261"/>
            <a:ext cx="647763" cy="6870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3"/>
          <a:stretch/>
        </p:blipFill>
        <p:spPr>
          <a:xfrm>
            <a:off x="2497" y="10274"/>
            <a:ext cx="9144001" cy="3883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916640" y="1112126"/>
            <a:ext cx="6145598" cy="23389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s-MX" sz="5400" b="1" dirty="0" smtClean="0"/>
              <a:t>12 ESCUELAS</a:t>
            </a:r>
          </a:p>
          <a:p>
            <a:pPr marL="0" indent="0">
              <a:buNone/>
            </a:pPr>
            <a:endParaRPr lang="es-MX" sz="5400" b="1" dirty="0" smtClean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MX" sz="5400" b="1" dirty="0" smtClean="0"/>
              <a:t>9 CASAS HOGAR</a:t>
            </a:r>
            <a:endParaRPr sz="5400" b="1" dirty="0"/>
          </a:p>
        </p:txBody>
      </p:sp>
      <p:sp>
        <p:nvSpPr>
          <p:cNvPr id="230" name="Google Shape;230;p15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531" y="3539511"/>
            <a:ext cx="804742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ctrTitle" idx="4294967295"/>
          </p:nvPr>
        </p:nvSpPr>
        <p:spPr>
          <a:xfrm>
            <a:off x="593332" y="1775990"/>
            <a:ext cx="5567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>
                <a:solidFill>
                  <a:schemeClr val="accent5"/>
                </a:solidFill>
              </a:rPr>
              <a:t>EDUCACIÓN</a:t>
            </a:r>
            <a:endParaRPr sz="7200" dirty="0">
              <a:solidFill>
                <a:schemeClr val="accent5"/>
              </a:solidFill>
            </a:endParaRPr>
          </a:p>
        </p:txBody>
      </p:sp>
      <p:sp>
        <p:nvSpPr>
          <p:cNvPr id="249" name="Google Shape;249;p17"/>
          <p:cNvSpPr txBox="1">
            <a:spLocks noGrp="1"/>
          </p:cNvSpPr>
          <p:nvPr>
            <p:ph type="subTitle" idx="4294967295"/>
          </p:nvPr>
        </p:nvSpPr>
        <p:spPr>
          <a:xfrm>
            <a:off x="602857" y="3157481"/>
            <a:ext cx="55677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2800" b="1" dirty="0" smtClean="0"/>
              <a:t>“Educar precisa amar intensamente”</a:t>
            </a: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09" y="107943"/>
            <a:ext cx="804742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616</Words>
  <Application>Microsoft Office PowerPoint</Application>
  <PresentationFormat>Presentación en pantalla (16:9)</PresentationFormat>
  <Paragraphs>126</Paragraphs>
  <Slides>37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Roboto Condensed</vt:lpstr>
      <vt:lpstr>Roboto Condensed Light</vt:lpstr>
      <vt:lpstr>Arial</vt:lpstr>
      <vt:lpstr>Wingdings</vt:lpstr>
      <vt:lpstr>Arvo</vt:lpstr>
      <vt:lpstr>Salerio template</vt:lpstr>
      <vt:lpstr> INFORME ANUAL 2018 Amiga de la Obrera A.C. </vt:lpstr>
      <vt:lpstr>Misión</vt:lpstr>
      <vt:lpstr>OBJETIVO</vt:lpstr>
      <vt:lpstr>Servicios que ofrece:</vt:lpstr>
      <vt:lpstr>Valores</vt:lpstr>
      <vt:lpstr>Ubicación geográfica de la A.C. en el Estado</vt:lpstr>
      <vt:lpstr>PROGRAMAS</vt:lpstr>
      <vt:lpstr>Presentación de PowerPoint</vt:lpstr>
      <vt:lpstr>EDUCACIÓN</vt:lpstr>
      <vt:lpstr>Misión en las escuelas</vt:lpstr>
      <vt:lpstr>Descripción del Proyecto</vt:lpstr>
      <vt:lpstr>Educación: Modelo Educativo</vt:lpstr>
      <vt:lpstr>Alcance</vt:lpstr>
      <vt:lpstr>Evidencia fotográfica</vt:lpstr>
      <vt:lpstr>Evidencia fotográfica</vt:lpstr>
      <vt:lpstr>Evidencia fotográfica</vt:lpstr>
      <vt:lpstr>Evidencia fotográfica</vt:lpstr>
      <vt:lpstr>Evidencia fotográfica</vt:lpstr>
      <vt:lpstr>Evidencia fotográfica</vt:lpstr>
      <vt:lpstr>Evidencia fotográfica</vt:lpstr>
      <vt:lpstr>CASAS HOGAR</vt:lpstr>
      <vt:lpstr>Misión de las Casas Hogar-Internado </vt:lpstr>
      <vt:lpstr>Descripción del Proyecto</vt:lpstr>
      <vt:lpstr>Alcance</vt:lpstr>
      <vt:lpstr>IMPACTO DEL PROYECTO</vt:lpstr>
      <vt:lpstr>Evidencia fotográfica</vt:lpstr>
      <vt:lpstr>Evidencia fotográfica</vt:lpstr>
      <vt:lpstr>Evidencia fotográfica</vt:lpstr>
      <vt:lpstr>Evidencia fotográfica</vt:lpstr>
      <vt:lpstr>Evidencia fotográfica</vt:lpstr>
      <vt:lpstr>Evidencia fotográfica</vt:lpstr>
      <vt:lpstr>Evidencia fotográfica</vt:lpstr>
      <vt:lpstr>INFORMACIÓN FINANCIERA</vt:lpstr>
      <vt:lpstr>Presentación de PowerPoint</vt:lpstr>
      <vt:lpstr>Fuentes de Ingreso/Financiamiento</vt:lpstr>
      <vt:lpstr>Datos de contacto</vt:lpstr>
      <vt:lpstr>Si quiere apoyar….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Jenny</dc:creator>
  <cp:lastModifiedBy>Patricia Chacon</cp:lastModifiedBy>
  <cp:revision>62</cp:revision>
  <dcterms:modified xsi:type="dcterms:W3CDTF">2019-09-17T18:02:04Z</dcterms:modified>
</cp:coreProperties>
</file>