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9" r:id="rId3"/>
    <p:sldId id="283" r:id="rId4"/>
    <p:sldId id="282" r:id="rId5"/>
    <p:sldId id="281" r:id="rId6"/>
    <p:sldId id="280" r:id="rId7"/>
    <p:sldId id="274" r:id="rId8"/>
    <p:sldId id="284" r:id="rId9"/>
    <p:sldId id="276" r:id="rId10"/>
    <p:sldId id="275" r:id="rId11"/>
    <p:sldId id="257" r:id="rId12"/>
    <p:sldId id="295" r:id="rId13"/>
    <p:sldId id="259" r:id="rId14"/>
    <p:sldId id="297" r:id="rId15"/>
    <p:sldId id="260" r:id="rId16"/>
    <p:sldId id="261" r:id="rId17"/>
    <p:sldId id="288" r:id="rId18"/>
    <p:sldId id="289" r:id="rId19"/>
    <p:sldId id="290" r:id="rId20"/>
    <p:sldId id="262" r:id="rId21"/>
    <p:sldId id="304" r:id="rId22"/>
    <p:sldId id="263" r:id="rId23"/>
    <p:sldId id="264" r:id="rId24"/>
    <p:sldId id="265" r:id="rId25"/>
    <p:sldId id="291" r:id="rId26"/>
    <p:sldId id="305" r:id="rId27"/>
    <p:sldId id="266" r:id="rId28"/>
    <p:sldId id="267" r:id="rId29"/>
    <p:sldId id="268" r:id="rId30"/>
    <p:sldId id="298" r:id="rId31"/>
    <p:sldId id="303" r:id="rId32"/>
    <p:sldId id="302" r:id="rId3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71" autoAdjust="0"/>
  </p:normalViewPr>
  <p:slideViewPr>
    <p:cSldViewPr>
      <p:cViewPr>
        <p:scale>
          <a:sx n="60" d="100"/>
          <a:sy n="60" d="100"/>
        </p:scale>
        <p:origin x="-1566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4395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56844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8242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06094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622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63387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455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07771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162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838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82025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092B-AD61-4A07-A03B-FEEAD3AE2A53}" type="datetimeFigureOut">
              <a:rPr lang="es-MX" smtClean="0"/>
              <a:t>28/01/2019</a:t>
            </a:fld>
            <a:endParaRPr lang="es-MX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93F50-9D2A-41D0-A626-736563BA2FD1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6246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https://scontent.felp1-1.fna.fbcdn.net/v/t1.0-9/16939595_1247315508691677_2861681800671774601_n.jpg?oh=8c5b81718c0110274e7b34808015b604&amp;oe=5991F36F" TargetMode="External"/><Relationship Id="rId3" Type="http://schemas.openxmlformats.org/officeDocument/2006/relationships/image" Target="../media/image23.jpeg"/><Relationship Id="rId7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scontent.felp1-1.fna.fbcdn.net/v/t1.0-9/16938732_1248389311917630_7683561282941709328_n.jpg?oh=cd5156e33071f7738947688aebef64e6&amp;oe=59961D70" TargetMode="External"/><Relationship Id="rId5" Type="http://schemas.openxmlformats.org/officeDocument/2006/relationships/image" Target="../media/image24.jpeg"/><Relationship Id="rId4" Type="http://schemas.openxmlformats.org/officeDocument/2006/relationships/image" Target="https://scontent.felp1-1.fna.fbcdn.net/v/t1.0-9/16998198_1248389298584298_1040883139854310198_n.jpg?oh=5b6f1d72d26c5bdbc3f8895a53a358e6&amp;oe=5983FE27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image" Target="../media/image2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0" Type="http://schemas.openxmlformats.org/officeDocument/2006/relationships/image" Target="../media/image30.png"/><Relationship Id="rId4" Type="http://schemas.openxmlformats.org/officeDocument/2006/relationships/image" Target="../media/image14.gif"/><Relationship Id="rId9" Type="http://schemas.openxmlformats.org/officeDocument/2006/relationships/image" Target="https://scontent.felp1-1.fna.fbcdn.net/v/t1.0-9/17903810_1293602677396293_8901960861758589093_n.jpg?oh=e215eed7c9404bcfa139c945fa991f27&amp;oe=59849DEC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https://scontent.felp1-1.fna.fbcdn.net/v/t1.0-0/p480x480/17457317_1268840416538672_2971023189039554600_n.jpg?oh=0ddefed590f78283b1f6350e3644cc5a&amp;oe=598E1C97" TargetMode="External"/><Relationship Id="rId3" Type="http://schemas.openxmlformats.org/officeDocument/2006/relationships/image" Target="../media/image26.jpeg"/><Relationship Id="rId7" Type="http://schemas.openxmlformats.org/officeDocument/2006/relationships/image" Target="../media/image33.jpeg"/><Relationship Id="rId12" Type="http://schemas.openxmlformats.org/officeDocument/2006/relationships/image" Target="../media/image3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scontent.felp1-1.fna.fbcdn.net/v/t1.0-9/17426357_1273626436060070_6193482914218984091_n.jpg?oh=8d92cc37ac98158e17762de255f55012&amp;oe=5999E6D8" TargetMode="External"/><Relationship Id="rId11" Type="http://schemas.openxmlformats.org/officeDocument/2006/relationships/image" Target="../media/image35.jpeg"/><Relationship Id="rId5" Type="http://schemas.openxmlformats.org/officeDocument/2006/relationships/image" Target="../media/image32.jpeg"/><Relationship Id="rId10" Type="http://schemas.openxmlformats.org/officeDocument/2006/relationships/image" Target="https://scontent.felp1-1.fna.fbcdn.net/v/t1.0-0/p320x320/17458149_1272422389514322_857953074092474736_n.jpg?oh=e5c693f6fced4fece8d94cde89ffec33&amp;oe=599517D1" TargetMode="External"/><Relationship Id="rId4" Type="http://schemas.openxmlformats.org/officeDocument/2006/relationships/image" Target="../media/image14.gif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https://scontent.felp1-1.fna.fbcdn.net/v/t1.0-0/s480x480/17757438_1282494348507126_8323132809489280992_n.jpg?oh=48ffc40ec96f2fcf4e4f04685b604953&amp;oe=5997AD32" TargetMode="External"/><Relationship Id="rId3" Type="http://schemas.openxmlformats.org/officeDocument/2006/relationships/image" Target="../media/image38.jpeg"/><Relationship Id="rId7" Type="http://schemas.openxmlformats.org/officeDocument/2006/relationships/image" Target="../media/image4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https://scontent.felp1-1.fna.fbcdn.net/v/t1.0-9/983925_1282493105173917_1529854135830233012_n.jpg?oh=8c724629a6b81017a42bd800b8d203e3&amp;oe=5957BCBE" TargetMode="External"/><Relationship Id="rId5" Type="http://schemas.openxmlformats.org/officeDocument/2006/relationships/image" Target="../media/image39.jpeg"/><Relationship Id="rId10" Type="http://schemas.openxmlformats.org/officeDocument/2006/relationships/image" Target="../media/image42.jpeg"/><Relationship Id="rId4" Type="http://schemas.openxmlformats.org/officeDocument/2006/relationships/image" Target="https://scontent.felp1-1.fna.fbcdn.net/v/t1.0-9/17626432_1282493008507260_4657672409962936506_n.jpg?oh=7c93523acca6531fe5405724848643fb&amp;oe=59845AE6" TargetMode="External"/><Relationship Id="rId9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https://scontent.felp1-1.fna.fbcdn.net/v/t1.0-9/17760232_1288131564610071_7631237387372281892_n.jpg?oh=dc8070336657177caf8f77be4cf67e77&amp;oe=599556BE" TargetMode="Externa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10" Type="http://schemas.openxmlformats.org/officeDocument/2006/relationships/image" Target="../media/image14.gif"/><Relationship Id="rId4" Type="http://schemas.openxmlformats.org/officeDocument/2006/relationships/image" Target="../media/image47.jpeg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microsoft.com/office/2007/relationships/hdphoto" Target="../media/hdphoto4.wdp"/><Relationship Id="rId9" Type="http://schemas.openxmlformats.org/officeDocument/2006/relationships/image" Target="../media/image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75.jpeg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14.gif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424387" y="0"/>
            <a:ext cx="10468995" cy="6858000"/>
            <a:chOff x="-424387" y="0"/>
            <a:chExt cx="10468995" cy="6858000"/>
          </a:xfrm>
        </p:grpSpPr>
        <p:sp>
          <p:nvSpPr>
            <p:cNvPr id="11" name="10 Rectángulo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 w="19050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grpSp>
          <p:nvGrpSpPr>
            <p:cNvPr id="19" name="18 Grupo"/>
            <p:cNvGrpSpPr/>
            <p:nvPr/>
          </p:nvGrpSpPr>
          <p:grpSpPr>
            <a:xfrm>
              <a:off x="2483768" y="116632"/>
              <a:ext cx="6771070" cy="6696744"/>
              <a:chOff x="4139952" y="2456985"/>
              <a:chExt cx="4970870" cy="4333628"/>
            </a:xfrm>
          </p:grpSpPr>
          <p:pic>
            <p:nvPicPr>
              <p:cNvPr id="18" name="Picture 5" descr="https://is3-ssl.mzstatic.com/image/thumb/Purple122/v4/25/f5/c1/25f5c1fb-616f-efd6-a480-fce52ecdbefc/source/512x512bb.jp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76" t="9728" r="7411" b="15680"/>
              <a:stretch/>
            </p:blipFill>
            <p:spPr bwMode="auto">
              <a:xfrm>
                <a:off x="4139952" y="2456985"/>
                <a:ext cx="4970870" cy="43336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82" t="34721" r="38981" b="29961"/>
              <a:stretch/>
            </p:blipFill>
            <p:spPr bwMode="auto">
              <a:xfrm>
                <a:off x="5828889" y="3861048"/>
                <a:ext cx="1641463" cy="13847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0" name="19 Rectángulo"/>
            <p:cNvSpPr/>
            <p:nvPr/>
          </p:nvSpPr>
          <p:spPr>
            <a:xfrm>
              <a:off x="136121" y="4430762"/>
              <a:ext cx="5371983" cy="22082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>
                <a:lnSpc>
                  <a:spcPts val="5500"/>
                </a:lnSpc>
              </a:pPr>
              <a:r>
                <a:rPr lang="es-ES" sz="5400" b="1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gradFill flip="none"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effectLst/>
                  <a:latin typeface="Angsana New" pitchFamily="18" charset="-34"/>
                  <a:cs typeface="Angsana New" pitchFamily="18" charset="-34"/>
                </a:rPr>
                <a:t>Nosotros Somos Su Voz… </a:t>
              </a:r>
            </a:p>
            <a:p>
              <a:pPr algn="ctr">
                <a:lnSpc>
                  <a:spcPts val="5500"/>
                </a:lnSpc>
              </a:pPr>
              <a:r>
                <a:rPr lang="es-ES" sz="5400" b="1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gradFill flip="none"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effectLst/>
                  <a:latin typeface="Angsana New" pitchFamily="18" charset="-34"/>
                  <a:cs typeface="Angsana New" pitchFamily="18" charset="-34"/>
                </a:rPr>
                <a:t>Tú Puedes Ser Su </a:t>
              </a:r>
            </a:p>
            <a:p>
              <a:pPr algn="ctr">
                <a:lnSpc>
                  <a:spcPts val="5500"/>
                </a:lnSpc>
              </a:pPr>
              <a:r>
                <a:rPr lang="es-ES" sz="5400" b="1" dirty="0" smtClean="0">
                  <a:ln w="10541" cmpd="sng">
                    <a:solidFill>
                      <a:schemeClr val="tx1"/>
                    </a:solidFill>
                    <a:prstDash val="solid"/>
                  </a:ln>
                  <a:gradFill flip="none" rotWithShape="1">
                    <a:gsLst>
                      <a:gs pos="0">
                        <a:srgbClr val="A603AB"/>
                      </a:gs>
                      <a:gs pos="21001">
                        <a:srgbClr val="0819FB"/>
                      </a:gs>
                      <a:gs pos="35001">
                        <a:srgbClr val="1A8D48"/>
                      </a:gs>
                      <a:gs pos="52000">
                        <a:srgbClr val="FFFF00"/>
                      </a:gs>
                      <a:gs pos="73000">
                        <a:srgbClr val="EE3F17"/>
                      </a:gs>
                      <a:gs pos="88000">
                        <a:srgbClr val="E81766"/>
                      </a:gs>
                      <a:gs pos="100000">
                        <a:srgbClr val="A603AB"/>
                      </a:gs>
                    </a:gsLst>
                    <a:path path="shape">
                      <a:fillToRect l="50000" t="50000" r="50000" b="50000"/>
                    </a:path>
                    <a:tileRect/>
                  </a:gradFill>
                  <a:effectLst/>
                  <a:latin typeface="Angsana New" pitchFamily="18" charset="-34"/>
                  <a:cs typeface="Angsana New" pitchFamily="18" charset="-34"/>
                </a:rPr>
                <a:t>ESPERANZA!.</a:t>
              </a:r>
              <a:endParaRPr lang="es-ES" sz="5400" b="1" cap="none" spc="0" dirty="0">
                <a:ln w="10541" cmpd="sng">
                  <a:solidFill>
                    <a:schemeClr val="tx1"/>
                  </a:solidFill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effectLst/>
                <a:latin typeface="Angsana New" pitchFamily="18" charset="-34"/>
                <a:cs typeface="Angsana New" pitchFamily="18" charset="-34"/>
              </a:endParaRPr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95536" y="1268760"/>
              <a:ext cx="8640960" cy="576064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-424387" y="764704"/>
              <a:ext cx="10468995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80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Bernard MT Condensed" pitchFamily="18" charset="0"/>
                </a:rPr>
                <a:t>INFORME ANUAL 2017</a:t>
              </a:r>
              <a:endParaRPr lang="es-ES" sz="8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026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-496395" y="0"/>
            <a:ext cx="10468995" cy="6858000"/>
            <a:chOff x="-496395" y="0"/>
            <a:chExt cx="10468995" cy="6858000"/>
          </a:xfrm>
        </p:grpSpPr>
        <p:sp>
          <p:nvSpPr>
            <p:cNvPr id="7" name="6 Rectángulo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 w="190500"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24" t="6295" r="15909"/>
            <a:stretch/>
          </p:blipFill>
          <p:spPr>
            <a:xfrm>
              <a:off x="1041602" y="0"/>
              <a:ext cx="8066902" cy="6765032"/>
            </a:xfrm>
            <a:prstGeom prst="rect">
              <a:avLst/>
            </a:prstGeom>
          </p:spPr>
        </p:pic>
        <p:sp>
          <p:nvSpPr>
            <p:cNvPr id="5" name="4 Rectángulo"/>
            <p:cNvSpPr/>
            <p:nvPr/>
          </p:nvSpPr>
          <p:spPr>
            <a:xfrm>
              <a:off x="179512" y="1052736"/>
              <a:ext cx="8784976" cy="601588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2" t="34721" r="38981" b="29961"/>
            <a:stretch/>
          </p:blipFill>
          <p:spPr bwMode="auto">
            <a:xfrm>
              <a:off x="3454040" y="2852936"/>
              <a:ext cx="2235919" cy="2139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8 Rectángulo"/>
            <p:cNvSpPr/>
            <p:nvPr/>
          </p:nvSpPr>
          <p:spPr>
            <a:xfrm>
              <a:off x="177133" y="1988840"/>
              <a:ext cx="8784976" cy="601588"/>
            </a:xfrm>
            <a:prstGeom prst="rect">
              <a:avLst/>
            </a:prstGeom>
            <a:gradFill flip="none" rotWithShape="1"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path path="circle">
                <a:fillToRect l="100000" t="100000"/>
              </a:path>
              <a:tileRect r="-100000" b="-10000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sp>
          <p:nvSpPr>
            <p:cNvPr id="6" name="5 Rectángulo"/>
            <p:cNvSpPr/>
            <p:nvPr/>
          </p:nvSpPr>
          <p:spPr>
            <a:xfrm>
              <a:off x="-496395" y="692696"/>
              <a:ext cx="10468995" cy="1938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s-ES" sz="60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Bernard MT Condensed" pitchFamily="18" charset="0"/>
                </a:rPr>
                <a:t>DESGLOSE DE ACTIVIDADES </a:t>
              </a:r>
            </a:p>
            <a:p>
              <a:pPr algn="ctr"/>
              <a:r>
                <a:rPr lang="es-ES" sz="60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Bernard MT Condensed" pitchFamily="18" charset="0"/>
                </a:rPr>
                <a:t>MENSUALES</a:t>
              </a:r>
              <a:endParaRPr lang="es-ES" sz="6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063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7" name="6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3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10" name="9 Imagen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76"/>
                <a:stretch/>
              </p:blipFill>
              <p:spPr>
                <a:xfrm>
                  <a:off x="0" y="0"/>
                  <a:ext cx="9144000" cy="6858000"/>
                </a:xfrm>
                <a:prstGeom prst="rect">
                  <a:avLst/>
                </a:prstGeom>
              </p:spPr>
            </p:pic>
            <p:sp>
              <p:nvSpPr>
                <p:cNvPr id="11" name="10 Rectángulo"/>
                <p:cNvSpPr/>
                <p:nvPr/>
              </p:nvSpPr>
              <p:spPr>
                <a:xfrm>
                  <a:off x="1763688" y="1700808"/>
                  <a:ext cx="6912768" cy="4536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s-MX" dirty="0"/>
                </a:p>
              </p:txBody>
            </p:sp>
          </p:grpSp>
          <p:sp>
            <p:nvSpPr>
              <p:cNvPr id="6" name="5 Rectángulo"/>
              <p:cNvSpPr/>
              <p:nvPr/>
            </p:nvSpPr>
            <p:spPr>
              <a:xfrm>
                <a:off x="2123728" y="149731"/>
                <a:ext cx="6688049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48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Lucida Calligraphy" pitchFamily="66" charset="0"/>
                  </a:rPr>
                  <a:t>Informe Anual 2017</a:t>
                </a:r>
                <a:endParaRPr lang="es-ES" sz="48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endParaRPr>
              </a:p>
            </p:txBody>
          </p:sp>
        </p:grpSp>
        <p:sp>
          <p:nvSpPr>
            <p:cNvPr id="12" name="11 Rectángulo"/>
            <p:cNvSpPr/>
            <p:nvPr/>
          </p:nvSpPr>
          <p:spPr>
            <a:xfrm>
              <a:off x="2123728" y="836712"/>
              <a:ext cx="644036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4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Cooper Black" pitchFamily="18" charset="0"/>
                </a:rPr>
                <a:t>ENERO</a:t>
              </a:r>
              <a:endPara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endParaRPr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1835697" y="1412776"/>
              <a:ext cx="6976080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s-MX" dirty="0" smtClean="0"/>
                <a:t>Inicio del proyecto en coinversión con Fundación del Empresariado Chihuahuense A.C.  (FECHAC).</a:t>
              </a:r>
            </a:p>
            <a:p>
              <a:pPr marL="285750" indent="-285750">
                <a:buFont typeface="Arial" pitchFamily="34" charset="0"/>
                <a:buChar char="•"/>
              </a:pPr>
              <a:endParaRPr lang="es-MX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s-MX" dirty="0"/>
            </a:p>
            <a:p>
              <a:pPr marL="285750" indent="-285750">
                <a:buFont typeface="Arial" pitchFamily="34" charset="0"/>
                <a:buChar char="•"/>
              </a:pPr>
              <a:endParaRPr lang="es-MX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s-MX" dirty="0" smtClean="0"/>
            </a:p>
            <a:p>
              <a:pPr marL="285750" indent="-285750">
                <a:buFont typeface="Arial" pitchFamily="34" charset="0"/>
                <a:buChar char="•"/>
              </a:pPr>
              <a:endParaRPr lang="es-MX" dirty="0" smtClean="0"/>
            </a:p>
            <a:p>
              <a:endParaRPr lang="es-MX" dirty="0"/>
            </a:p>
            <a:p>
              <a:pPr marL="285750" indent="-285750">
                <a:buFont typeface="Arial" pitchFamily="34" charset="0"/>
                <a:buChar char="•"/>
              </a:pPr>
              <a:endParaRPr lang="es-MX" dirty="0" smtClean="0"/>
            </a:p>
            <a:p>
              <a:pPr marL="285750" indent="-285750">
                <a:buFont typeface="Arial" pitchFamily="34" charset="0"/>
                <a:buChar char="•"/>
              </a:pPr>
              <a:r>
                <a:rPr lang="es-MX" dirty="0" smtClean="0"/>
                <a:t>Se inicia con la atención terapéutica y se otorgan  824 horas de terapias en el mes.</a:t>
              </a:r>
              <a:endParaRPr lang="es-MX" dirty="0"/>
            </a:p>
          </p:txBody>
        </p:sp>
        <p:pic>
          <p:nvPicPr>
            <p:cNvPr id="1026" name="Picture 2" descr="angela terapia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373" y="4663585"/>
              <a:ext cx="2108200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terapia pedro josu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4"/>
            <a:stretch>
              <a:fillRect/>
            </a:stretch>
          </p:blipFill>
          <p:spPr bwMode="auto">
            <a:xfrm>
              <a:off x="4019086" y="4634311"/>
              <a:ext cx="2162175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 descr="Adria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82" t="15689" r="41087" b="11864"/>
            <a:stretch>
              <a:fillRect/>
            </a:stretch>
          </p:blipFill>
          <p:spPr bwMode="auto">
            <a:xfrm>
              <a:off x="6517526" y="4612460"/>
              <a:ext cx="1752600" cy="157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" descr="Imagen relacionad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704" y="2424436"/>
              <a:ext cx="1116000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Resultado de imagen para TRATO CERRADO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709" y="2218604"/>
              <a:ext cx="2293564" cy="1527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2320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ENERO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0" name="Picture 6" descr="Resultado de imagen para red de discapacid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96204"/>
            <a:ext cx="2741686" cy="1770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Resultado de imagen para cefos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769" y="5425750"/>
            <a:ext cx="3456384" cy="117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801777" y="1412776"/>
            <a:ext cx="64403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/>
              <a:t>Inicio alianza anual con la RED Integración, Discapacidad y Desarrollo A.C., para realizar incidencia política y buscar  mejores condiciones, para las personas con discapacidad, en conjunto con otras 16 asociaciones civiles del estado. Como parte de la alianza todas nuestras publicaciones en </a:t>
            </a:r>
            <a:r>
              <a:rPr lang="es-MX" dirty="0"/>
              <a:t>F</a:t>
            </a:r>
            <a:r>
              <a:rPr lang="es-MX" dirty="0" smtClean="0"/>
              <a:t>ace </a:t>
            </a:r>
            <a:r>
              <a:rPr lang="es-MX" dirty="0"/>
              <a:t>B</a:t>
            </a:r>
            <a:r>
              <a:rPr lang="es-MX" dirty="0" smtClean="0"/>
              <a:t>ook se acompañan con el #SomosRED.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1764400" y="4225421"/>
            <a:ext cx="644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MX" dirty="0" smtClean="0"/>
              <a:t>Inicio anual de la afiliación con El Centro para el Fortalecimiento de la Sociedad Civil (CFOSC), para iniciar con  capacitaciones y cursos en pro de la mejora continua iniciando con el programa para el fortalecimiento 3.0.</a:t>
            </a:r>
          </a:p>
        </p:txBody>
      </p:sp>
    </p:spTree>
    <p:extLst>
      <p:ext uri="{BB962C8B-B14F-4D97-AF65-F5344CB8AC3E}">
        <p14:creationId xmlns:p14="http://schemas.microsoft.com/office/powerpoint/2010/main" val="1681441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10" name="9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3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7" name="6 Imagen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76"/>
                <a:stretch/>
              </p:blipFill>
              <p:spPr>
                <a:xfrm>
                  <a:off x="0" y="0"/>
                  <a:ext cx="9144000" cy="6858000"/>
                </a:xfrm>
                <a:prstGeom prst="rect">
                  <a:avLst/>
                </a:prstGeom>
              </p:spPr>
            </p:pic>
            <p:sp>
              <p:nvSpPr>
                <p:cNvPr id="8" name="7 Rectángulo"/>
                <p:cNvSpPr/>
                <p:nvPr/>
              </p:nvSpPr>
              <p:spPr>
                <a:xfrm>
                  <a:off x="1763688" y="1700808"/>
                  <a:ext cx="6912768" cy="4536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</p:grpSp>
          <p:sp>
            <p:nvSpPr>
              <p:cNvPr id="6" name="5 Rectángulo"/>
              <p:cNvSpPr/>
              <p:nvPr/>
            </p:nvSpPr>
            <p:spPr>
              <a:xfrm>
                <a:off x="2123728" y="149731"/>
                <a:ext cx="6688049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48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Lucida Calligraphy" pitchFamily="66" charset="0"/>
                  </a:rPr>
                  <a:t>Informe Anual 2017</a:t>
                </a:r>
                <a:endParaRPr lang="es-ES" sz="48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endParaRPr>
              </a:p>
            </p:txBody>
          </p:sp>
        </p:grpSp>
        <p:sp>
          <p:nvSpPr>
            <p:cNvPr id="9" name="8 Rectángulo"/>
            <p:cNvSpPr/>
            <p:nvPr/>
          </p:nvSpPr>
          <p:spPr>
            <a:xfrm>
              <a:off x="2123728" y="836712"/>
              <a:ext cx="644036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4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Cooper Black" pitchFamily="18" charset="0"/>
                </a:rPr>
                <a:t>FEBRERO</a:t>
              </a:r>
              <a:endPara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1979712" y="1412776"/>
              <a:ext cx="64403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s-MX" dirty="0" smtClean="0"/>
                <a:t>Se continua con el programa terapéutico en coinversión con FECHAC  otorgando  600 horas de terapia.</a:t>
              </a:r>
              <a:endParaRPr lang="es-MX" dirty="0"/>
            </a:p>
          </p:txBody>
        </p:sp>
        <p:pic>
          <p:nvPicPr>
            <p:cNvPr id="4098" name="Picture 2" descr="https://fuvnpq.bn1302.livefilestore.com/y4mF6bMeKGNcUM7dUEaKuv7RU6wAI0ThWTZC7kBxv-qRZivZTi4rzSdjN05ckzbLo2hgnEx6XK3xdNbLPjzjRob7Ok5mJiS4dcoObfSGb91OGJo2tcaAbjAiFCZN3sVGpei5cJvaZYxXx1QjcWTMlV2_A?width=800&amp;height=800&amp;cropmode=none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439"/>
            <a:stretch/>
          </p:blipFill>
          <p:spPr bwMode="auto">
            <a:xfrm>
              <a:off x="1763688" y="2060848"/>
              <a:ext cx="1825289" cy="1765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s://htzupq.bn1302.livefilestore.com/y4mNkBGh5_NpahZQQeDIsHCuG2jBnhZblmd1cXZBLoE4Uu4-VtfGrehenBHJXXJkARFU7thfAJjD85E42V8p5U4QT3mqvOx__q52cYvBq3Ft89HebEG-NmxiymUYpLeWvvGxKIAOuILyV2nd2NaNESFdw?width=800&amp;height=800&amp;cropmode=non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28"/>
            <a:stretch/>
          </p:blipFill>
          <p:spPr bwMode="auto">
            <a:xfrm>
              <a:off x="3995936" y="1988840"/>
              <a:ext cx="1836204" cy="18379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ius5ea.bn1302.livefilestore.com/y4mFTxVP3an7FJmLGHPlr0z2SzvrdTRUVMDVsV_QyPSc6JILlLOT9PxbxCQOfNGeSJSqvR3WPM8hZ5pRi8XnserkW8ZGGt1u6qAhCN8V1CH1fUoSQHVj02ahk9Bcpvg3_0SWq_jd7JcUnmMr7u_VvAZ3w?width=800&amp;height=800&amp;cropmode=no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4185" y="1988840"/>
              <a:ext cx="2376264" cy="1782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3 CuadroTexto"/>
            <p:cNvSpPr txBox="1"/>
            <p:nvPr/>
          </p:nvSpPr>
          <p:spPr>
            <a:xfrm>
              <a:off x="1763687" y="3861048"/>
              <a:ext cx="70480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s-MX" dirty="0" smtClean="0"/>
                <a:t>Se recibió el apoyo por medio del programa de redondeo alsúper para poder complementar el programa terapéutico e incluir a jóvenes y adultos con Autismo en la institución. </a:t>
              </a:r>
              <a:endParaRPr lang="es-MX" dirty="0"/>
            </a:p>
          </p:txBody>
        </p:sp>
        <p:pic>
          <p:nvPicPr>
            <p:cNvPr id="15" name="Picture 8" descr="La imagen puede contener: 2 personas, personas de pi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3808" y="4957400"/>
              <a:ext cx="2775181" cy="1561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La imagen puede contener: una o varias personas, personas de pie e interior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67" t="26647" r="367" b="20795"/>
            <a:stretch/>
          </p:blipFill>
          <p:spPr bwMode="auto">
            <a:xfrm>
              <a:off x="5832140" y="4647582"/>
              <a:ext cx="2696420" cy="188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6166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FEBRERO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0" name="Picture 2" descr="La imagen puede contener: una o varias personas, personas sentadas e interior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975" y="4811365"/>
            <a:ext cx="3082105" cy="173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La imagen puede contener: una o varias personas, personas sentadas, sala de estar e interior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56727">
            <a:off x="5033455" y="2430056"/>
            <a:ext cx="3552265" cy="199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La imagen puede contener: 1 persona, texto"/>
          <p:cNvPicPr>
            <a:picLocks noChangeAspect="1" noChangeArrowheads="1"/>
          </p:cNvPicPr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57121"/>
            <a:ext cx="2856254" cy="3696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979712" y="1556792"/>
            <a:ext cx="644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MX" dirty="0" smtClean="0"/>
              <a:t>Se imparte el primer taller de capacitación principalmente para padres de la institución sobre temas de TEA, Con el tema:</a:t>
            </a:r>
          </a:p>
          <a:p>
            <a:r>
              <a:rPr lang="es-MX" dirty="0" smtClean="0"/>
              <a:t>      ¿Qué es el Autismo?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9099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10" name="9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3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7" name="6 Imagen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76"/>
                <a:stretch/>
              </p:blipFill>
              <p:spPr>
                <a:xfrm>
                  <a:off x="0" y="0"/>
                  <a:ext cx="9144000" cy="6858000"/>
                </a:xfrm>
                <a:prstGeom prst="rect">
                  <a:avLst/>
                </a:prstGeom>
              </p:spPr>
            </p:pic>
            <p:sp>
              <p:nvSpPr>
                <p:cNvPr id="8" name="7 Rectángulo"/>
                <p:cNvSpPr/>
                <p:nvPr/>
              </p:nvSpPr>
              <p:spPr>
                <a:xfrm>
                  <a:off x="1763688" y="1700808"/>
                  <a:ext cx="6912768" cy="4536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</p:grpSp>
          <p:sp>
            <p:nvSpPr>
              <p:cNvPr id="6" name="5 Rectángulo"/>
              <p:cNvSpPr/>
              <p:nvPr/>
            </p:nvSpPr>
            <p:spPr>
              <a:xfrm>
                <a:off x="2123728" y="149731"/>
                <a:ext cx="6688049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48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Lucida Calligraphy" pitchFamily="66" charset="0"/>
                  </a:rPr>
                  <a:t>Informe Anual 2017</a:t>
                </a:r>
                <a:endParaRPr lang="es-ES" sz="48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endParaRPr>
              </a:p>
            </p:txBody>
          </p:sp>
        </p:grpSp>
        <p:sp>
          <p:nvSpPr>
            <p:cNvPr id="9" name="8 Rectángulo"/>
            <p:cNvSpPr/>
            <p:nvPr/>
          </p:nvSpPr>
          <p:spPr>
            <a:xfrm>
              <a:off x="2123728" y="836712"/>
              <a:ext cx="644036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4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Cooper Black" pitchFamily="18" charset="0"/>
                </a:rPr>
                <a:t>MARZO</a:t>
              </a:r>
              <a:endPara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endParaRPr>
            </a:p>
          </p:txBody>
        </p:sp>
        <p:pic>
          <p:nvPicPr>
            <p:cNvPr id="13" name="Picture 6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8" r="32226"/>
            <a:stretch/>
          </p:blipFill>
          <p:spPr bwMode="auto">
            <a:xfrm>
              <a:off x="6876256" y="2248083"/>
              <a:ext cx="1296144" cy="1946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13 CuadroTexto"/>
            <p:cNvSpPr txBox="1"/>
            <p:nvPr/>
          </p:nvSpPr>
          <p:spPr>
            <a:xfrm>
              <a:off x="1979711" y="1340768"/>
              <a:ext cx="683206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 smtClean="0"/>
                <a:t>-Se continua con el proyecto terapéutico en coinversión con FECHAC </a:t>
              </a:r>
              <a:r>
                <a:rPr lang="es-MX" sz="1600" dirty="0"/>
                <a:t> </a:t>
              </a:r>
              <a:r>
                <a:rPr lang="es-MX" sz="1600" dirty="0" smtClean="0"/>
                <a:t>otorgando 604  horas de terapia.</a:t>
              </a:r>
            </a:p>
            <a:p>
              <a:pPr algn="ctr"/>
              <a:r>
                <a:rPr lang="es-MX" sz="1600" dirty="0" smtClean="0"/>
                <a:t>-Se inicia con el proyecto de redondeo </a:t>
              </a:r>
              <a:r>
                <a:rPr lang="es-MX" sz="1600" dirty="0"/>
                <a:t> </a:t>
              </a:r>
              <a:r>
                <a:rPr lang="es-MX" sz="1600" dirty="0" smtClean="0"/>
                <a:t>otorgando 994  horas de terapia. </a:t>
              </a:r>
              <a:endParaRPr lang="es-MX" sz="1600" dirty="0"/>
            </a:p>
          </p:txBody>
        </p:sp>
        <p:pic>
          <p:nvPicPr>
            <p:cNvPr id="15" name="Picture 4" descr="Imagen relacion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3201" y="2312148"/>
              <a:ext cx="1260000" cy="12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Picture 2" descr="https://fetogg.bn1302.livefilestore.com/y4mKYEonTnLr-WUnkJZFHeKDkNXL0JTUU8IHcHuqBtI4PRVO0BDtk7CwtKYgQDAZvtdsx4No5MbD2XuqkXT2Fgdq8ut-oUaBDETWCDaKIBzZ6FZ75kD8m2OLQSNhSd4nok-860D2APxuJ79MQaa0lwl1g?width=800&amp;height=800&amp;cropmode=non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743" y="2226239"/>
              <a:ext cx="1396088" cy="18614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https://rp3dba.bn1302.livefilestore.com/y4mlSvA3WqpQqZKpBWC_7Xg_zcrQOUFGU3AmT4kIQQHUwOuF3ye0hLz7qLNi54Anri_MXBQ04jwlBMYiw6f1pnx0rFonLjOIPDfBOTBzW9Ug8IdXYpo7_7AW6CVE8sZ0wLlw0kXaTO3uANSYY3ydYqP-g?width=800&amp;height=800&amp;cropmode=none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372" y="2226239"/>
              <a:ext cx="1794546" cy="1345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15 CuadroTexto"/>
            <p:cNvSpPr txBox="1"/>
            <p:nvPr/>
          </p:nvSpPr>
          <p:spPr>
            <a:xfrm>
              <a:off x="1763689" y="4087690"/>
              <a:ext cx="69127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-Se recibe en donativo pagina web de ESPAU y correos con dominio propio, gracias al equipo de Piñata Software.</a:t>
              </a:r>
              <a:endParaRPr lang="es-MX" dirty="0"/>
            </a:p>
          </p:txBody>
        </p:sp>
        <p:pic>
          <p:nvPicPr>
            <p:cNvPr id="17" name="Picture 2" descr="La imagen puede contener: texto"/>
            <p:cNvPicPr>
              <a:picLocks noChangeAspect="1" noChangeArrowheads="1"/>
            </p:cNvPicPr>
            <p:nvPr/>
          </p:nvPicPr>
          <p:blipFill>
            <a:blip r:embed="rId8" r:link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534" y="4769243"/>
              <a:ext cx="1080119" cy="1878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Imagen 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" t="3574"/>
            <a:stretch>
              <a:fillRect/>
            </a:stretch>
          </p:blipFill>
          <p:spPr bwMode="auto">
            <a:xfrm>
              <a:off x="3395372" y="4933378"/>
              <a:ext cx="2554194" cy="1456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 descr="La imagen puede contener: texto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2515" y="4655635"/>
              <a:ext cx="2609705" cy="1965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9768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0" name="AutoShape 2" descr="https://mail.zoho.com/zm/FileDownload?mode=view&amp;attachId=1&amp;entityType=1&amp;entityId=4623100000000245037&amp;partId=1&amp;accId=46231000000000080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11" name="AutoShape 4" descr="https://mail.zoho.com/zm/FileDownload?mode=view&amp;attachId=1&amp;entityType=1&amp;entityId=4623100000000245037&amp;partId=1&amp;accId=462310000000000800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sp>
        <p:nvSpPr>
          <p:cNvPr id="12" name="AutoShape 6" descr="https://mail.zoho.com/zm/FileDownload?mode=view&amp;attachId=1&amp;entityType=1&amp;entityId=4623100000000245037&amp;partId=1&amp;accId=462310000000000800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 dirty="0"/>
          </a:p>
        </p:txBody>
      </p:sp>
      <p:grpSp>
        <p:nvGrpSpPr>
          <p:cNvPr id="3" name="2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3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7" name="6 Imagen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76"/>
                <a:stretch/>
              </p:blipFill>
              <p:spPr>
                <a:xfrm>
                  <a:off x="0" y="0"/>
                  <a:ext cx="9144000" cy="6858000"/>
                </a:xfrm>
                <a:prstGeom prst="rect">
                  <a:avLst/>
                </a:prstGeom>
              </p:spPr>
            </p:pic>
            <p:sp>
              <p:nvSpPr>
                <p:cNvPr id="8" name="7 Rectángulo"/>
                <p:cNvSpPr/>
                <p:nvPr/>
              </p:nvSpPr>
              <p:spPr>
                <a:xfrm>
                  <a:off x="1763688" y="1700808"/>
                  <a:ext cx="6912768" cy="4536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</p:grpSp>
          <p:sp>
            <p:nvSpPr>
              <p:cNvPr id="6" name="5 Rectángulo"/>
              <p:cNvSpPr/>
              <p:nvPr/>
            </p:nvSpPr>
            <p:spPr>
              <a:xfrm>
                <a:off x="2123728" y="149731"/>
                <a:ext cx="6688049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48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Lucida Calligraphy" pitchFamily="66" charset="0"/>
                  </a:rPr>
                  <a:t>Informe Anual 2017</a:t>
                </a:r>
                <a:endParaRPr lang="es-ES" sz="48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endParaRPr>
              </a:p>
            </p:txBody>
          </p:sp>
        </p:grpSp>
        <p:sp>
          <p:nvSpPr>
            <p:cNvPr id="9" name="8 Rectángulo"/>
            <p:cNvSpPr/>
            <p:nvPr/>
          </p:nvSpPr>
          <p:spPr>
            <a:xfrm>
              <a:off x="2123728" y="836712"/>
              <a:ext cx="644036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4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Cooper Black" pitchFamily="18" charset="0"/>
                </a:rPr>
                <a:t>ABRIL</a:t>
              </a:r>
              <a:endPara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endParaRPr>
            </a:p>
          </p:txBody>
        </p:sp>
        <p:sp>
          <p:nvSpPr>
            <p:cNvPr id="14" name="13 CuadroTexto"/>
            <p:cNvSpPr txBox="1"/>
            <p:nvPr/>
          </p:nvSpPr>
          <p:spPr>
            <a:xfrm>
              <a:off x="1979712" y="1412776"/>
              <a:ext cx="64403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 smtClean="0"/>
                <a:t>Se continua con el proyecto terapéutico otorgando 318 horas de terapia  en coinversión con FECHAC y 404 horas de terapias con el proyecto de redondeo alsuper.</a:t>
              </a:r>
              <a:endParaRPr lang="es-MX" sz="1600" dirty="0"/>
            </a:p>
          </p:txBody>
        </p:sp>
        <p:pic>
          <p:nvPicPr>
            <p:cNvPr id="15" name="Picture 6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28" r="32226"/>
            <a:stretch/>
          </p:blipFill>
          <p:spPr bwMode="auto">
            <a:xfrm>
              <a:off x="1548781" y="1963465"/>
              <a:ext cx="1335783" cy="2005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Imagen relacionad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5777" y="2408262"/>
              <a:ext cx="1116000" cy="11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12 CuadroTexto"/>
            <p:cNvSpPr txBox="1"/>
            <p:nvPr/>
          </p:nvSpPr>
          <p:spPr>
            <a:xfrm>
              <a:off x="1772384" y="4005064"/>
              <a:ext cx="71200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dirty="0" smtClean="0"/>
                <a:t>Dentro del marco de los eventos por el día 2 de Abril Día Mundial De Concienciación sobre el Autismo, la Sra. Lydia Márquez Rodríguez, voluntaria de la institución imparte la conferencia Ponte En Mis Zapatos.</a:t>
              </a:r>
              <a:endParaRPr lang="es-MX" sz="1600" dirty="0"/>
            </a:p>
          </p:txBody>
        </p:sp>
        <p:pic>
          <p:nvPicPr>
            <p:cNvPr id="17" name="Picture 2" descr="La imagen puede contener: 1 persona, cancha de básquet"/>
            <p:cNvPicPr>
              <a:picLocks noChangeAspect="1" noChangeArrowheads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6597" y="4820845"/>
              <a:ext cx="2267499" cy="1700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" descr="https://scontent.felp1-1.fna.fbcdn.net/v/t1.0-0/p480x480/17457317_1268840416538672_2971023189039554600_n.jpg?oh=0ddefed590f78283b1f6350e3644cc5a&amp;oe=598E1C97"/>
            <p:cNvPicPr>
              <a:picLocks noChangeAspect="1" noChangeArrowheads="1"/>
            </p:cNvPicPr>
            <p:nvPr/>
          </p:nvPicPr>
          <p:blipFill>
            <a:blip r:embed="rId7" r:link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0463" y="4807453"/>
              <a:ext cx="1530186" cy="1674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" descr="https://scontent.felp1-1.fna.fbcdn.net/v/t1.0-0/p320x320/17458149_1272422389514322_857953074092474736_n.jpg?oh=e5c693f6fced4fece8d94cde89ffec33&amp;oe=599517D1"/>
            <p:cNvPicPr>
              <a:picLocks noChangeAspect="1" noChangeArrowheads="1"/>
            </p:cNvPicPr>
            <p:nvPr/>
          </p:nvPicPr>
          <p:blipFill>
            <a:blip r:embed="rId9" r:link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067"/>
            <a:stretch>
              <a:fillRect/>
            </a:stretch>
          </p:blipFill>
          <p:spPr bwMode="auto">
            <a:xfrm>
              <a:off x="3635896" y="4863006"/>
              <a:ext cx="2326873" cy="1658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5759" y="2243772"/>
              <a:ext cx="1222620" cy="1630161"/>
            </a:xfrm>
            <a:prstGeom prst="rect">
              <a:avLst/>
            </a:prstGeom>
          </p:spPr>
        </p:pic>
        <p:pic>
          <p:nvPicPr>
            <p:cNvPr id="23" name="22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3122" y="2292323"/>
              <a:ext cx="1186209" cy="1581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87259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ABRIL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480122"/>
            <a:ext cx="6584384" cy="414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979712" y="1412776"/>
            <a:ext cx="644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Como actividad para la procuración de fondos y como parte de los eventos del día 2 de abril, se realiza el concierto a beneficio por parte de Jorge </a:t>
            </a:r>
            <a:r>
              <a:rPr lang="es-MX" dirty="0"/>
              <a:t>H</a:t>
            </a:r>
            <a:r>
              <a:rPr lang="es-MX" dirty="0" smtClean="0"/>
              <a:t>eredia y su banda en conjunto con otros artistas invitados.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51648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10" name="9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3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7" name="6 Imagen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76"/>
                <a:stretch/>
              </p:blipFill>
              <p:spPr>
                <a:xfrm>
                  <a:off x="0" y="0"/>
                  <a:ext cx="9144000" cy="6858000"/>
                </a:xfrm>
                <a:prstGeom prst="rect">
                  <a:avLst/>
                </a:prstGeom>
              </p:spPr>
            </p:pic>
            <p:sp>
              <p:nvSpPr>
                <p:cNvPr id="8" name="7 Rectángulo"/>
                <p:cNvSpPr/>
                <p:nvPr/>
              </p:nvSpPr>
              <p:spPr>
                <a:xfrm>
                  <a:off x="1763688" y="1700808"/>
                  <a:ext cx="6912768" cy="4536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</p:grpSp>
          <p:sp>
            <p:nvSpPr>
              <p:cNvPr id="6" name="5 Rectángulo"/>
              <p:cNvSpPr/>
              <p:nvPr/>
            </p:nvSpPr>
            <p:spPr>
              <a:xfrm>
                <a:off x="2123728" y="149731"/>
                <a:ext cx="6688049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48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Lucida Calligraphy" pitchFamily="66" charset="0"/>
                  </a:rPr>
                  <a:t>Informe Anual 2017</a:t>
                </a:r>
                <a:endParaRPr lang="es-ES" sz="48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endParaRPr>
              </a:p>
            </p:txBody>
          </p:sp>
        </p:grpSp>
        <p:sp>
          <p:nvSpPr>
            <p:cNvPr id="9" name="8 Rectángulo"/>
            <p:cNvSpPr/>
            <p:nvPr/>
          </p:nvSpPr>
          <p:spPr>
            <a:xfrm>
              <a:off x="2123728" y="836712"/>
              <a:ext cx="644036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4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Cooper Black" pitchFamily="18" charset="0"/>
                </a:rPr>
                <a:t>ABRIL</a:t>
              </a:r>
              <a:endPara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endParaRPr>
            </a:p>
          </p:txBody>
        </p:sp>
        <p:pic>
          <p:nvPicPr>
            <p:cNvPr id="4099" name="Picture 3" descr="La imagen puede contener: 4 personas, personas de pie, personas caminando y exterior"/>
            <p:cNvPicPr>
              <a:picLocks noChangeAspect="1" noChangeArrowheads="1"/>
            </p:cNvPicPr>
            <p:nvPr/>
          </p:nvPicPr>
          <p:blipFill>
            <a:blip r:embed="rId3" r:link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538" y="2765686"/>
              <a:ext cx="2543589" cy="1431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La imagen puede contener: 1 persona, de pie, multitud y exterior"/>
            <p:cNvPicPr>
              <a:picLocks noChangeAspect="1" noChangeArrowheads="1"/>
            </p:cNvPicPr>
            <p:nvPr/>
          </p:nvPicPr>
          <p:blipFill>
            <a:blip r:embed="rId5" r:link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2806" y="2511909"/>
              <a:ext cx="2170112" cy="1220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 descr="https://scontent.felp1-1.fna.fbcdn.net/v/t1.0-0/s480x480/17757438_1282494348507126_8323132809489280992_n.jpg?oh=48ffc40ec96f2fcf4e4f04685b604953&amp;oe=5997AD32"/>
            <p:cNvPicPr>
              <a:picLocks noChangeAspect="1" noChangeArrowheads="1"/>
            </p:cNvPicPr>
            <p:nvPr/>
          </p:nvPicPr>
          <p:blipFill>
            <a:blip r:embed="rId7" r:link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7090" y="2463150"/>
              <a:ext cx="1178119" cy="2094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14 CuadroTexto"/>
            <p:cNvSpPr txBox="1"/>
            <p:nvPr/>
          </p:nvSpPr>
          <p:spPr>
            <a:xfrm>
              <a:off x="1907705" y="1412776"/>
              <a:ext cx="6904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Como parte de las actividades del día 2 de abril se participa en alianza con Autismo Chihuahua A.C. e Iluminemos de Azul A.C. en la marcha azul y en el evento pedaleando por el Autismo.</a:t>
              </a:r>
              <a:endParaRPr lang="es-MX" dirty="0"/>
            </a:p>
          </p:txBody>
        </p:sp>
        <p:pic>
          <p:nvPicPr>
            <p:cNvPr id="16" name="Picture 2" descr="Resultado de imagen para fundacion nacional monte de piedad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1980" y="5394226"/>
              <a:ext cx="1740020" cy="1165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16 CuadroTexto"/>
            <p:cNvSpPr txBox="1"/>
            <p:nvPr/>
          </p:nvSpPr>
          <p:spPr>
            <a:xfrm>
              <a:off x="1787090" y="4650597"/>
              <a:ext cx="690407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dirty="0" smtClean="0"/>
                <a:t>Se recibe donativo de Nacional Monte De Piedad I.A.P, para la coordinación de terapeutas.</a:t>
              </a:r>
              <a:endParaRPr lang="es-MX" sz="2000" dirty="0"/>
            </a:p>
          </p:txBody>
        </p:sp>
        <p:pic>
          <p:nvPicPr>
            <p:cNvPr id="18" name="Picture 2" descr="Resultado de imagen para TRATO CERRAD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3" y="5371896"/>
              <a:ext cx="1872208" cy="1247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68291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grpSp>
        <p:nvGrpSpPr>
          <p:cNvPr id="3" name="2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" name="3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5" name="4 Grupo"/>
              <p:cNvGrpSpPr/>
              <p:nvPr/>
            </p:nvGrpSpPr>
            <p:grpSpPr>
              <a:xfrm>
                <a:off x="0" y="0"/>
                <a:ext cx="9144000" cy="6858000"/>
                <a:chOff x="0" y="0"/>
                <a:chExt cx="9144000" cy="6858000"/>
              </a:xfrm>
            </p:grpSpPr>
            <p:pic>
              <p:nvPicPr>
                <p:cNvPr id="7" name="6 Imagen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76"/>
                <a:stretch/>
              </p:blipFill>
              <p:spPr>
                <a:xfrm>
                  <a:off x="0" y="0"/>
                  <a:ext cx="9144000" cy="6858000"/>
                </a:xfrm>
                <a:prstGeom prst="rect">
                  <a:avLst/>
                </a:prstGeom>
              </p:spPr>
            </p:pic>
            <p:sp>
              <p:nvSpPr>
                <p:cNvPr id="8" name="7 Rectángulo"/>
                <p:cNvSpPr/>
                <p:nvPr/>
              </p:nvSpPr>
              <p:spPr>
                <a:xfrm>
                  <a:off x="1763688" y="1700808"/>
                  <a:ext cx="6912768" cy="45365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 dirty="0"/>
                </a:p>
              </p:txBody>
            </p:sp>
          </p:grpSp>
          <p:sp>
            <p:nvSpPr>
              <p:cNvPr id="6" name="5 Rectángulo"/>
              <p:cNvSpPr/>
              <p:nvPr/>
            </p:nvSpPr>
            <p:spPr>
              <a:xfrm>
                <a:off x="2123728" y="149731"/>
                <a:ext cx="6688049" cy="83099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s-ES" sz="4800" b="1" dirty="0" smtClean="0">
                    <a:ln w="900" cmpd="sng">
                      <a:solidFill>
                        <a:schemeClr val="accent1">
                          <a:satMod val="190000"/>
                          <a:alpha val="55000"/>
                        </a:schemeClr>
                      </a:solidFill>
                      <a:prstDash val="solid"/>
                    </a:ln>
                    <a:solidFill>
                      <a:schemeClr val="accent1">
                        <a:satMod val="200000"/>
                        <a:tint val="3000"/>
                      </a:schemeClr>
                    </a:solidFill>
                    <a:effectLst>
                      <a:innerShdw blurRad="101600" dist="76200" dir="5400000">
                        <a:schemeClr val="accent1">
                          <a:satMod val="190000"/>
                          <a:tint val="100000"/>
                          <a:alpha val="74000"/>
                        </a:schemeClr>
                      </a:innerShdw>
                    </a:effectLst>
                    <a:latin typeface="Lucida Calligraphy" pitchFamily="66" charset="0"/>
                  </a:rPr>
                  <a:t>Informe Anual 2017</a:t>
                </a:r>
                <a:endParaRPr lang="es-ES" sz="4800" b="1" dirty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endParaRPr>
              </a:p>
            </p:txBody>
          </p:sp>
        </p:grpSp>
        <p:sp>
          <p:nvSpPr>
            <p:cNvPr id="9" name="8 Rectángulo"/>
            <p:cNvSpPr/>
            <p:nvPr/>
          </p:nvSpPr>
          <p:spPr>
            <a:xfrm>
              <a:off x="2123728" y="836712"/>
              <a:ext cx="6440368" cy="5760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4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Cooper Black" pitchFamily="18" charset="0"/>
                </a:rPr>
                <a:t>ABRIL</a:t>
              </a:r>
              <a:endParaRPr lang="es-MX" sz="4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endParaRPr>
            </a:p>
          </p:txBody>
        </p:sp>
        <p:pic>
          <p:nvPicPr>
            <p:cNvPr id="7170" name="Picture 2" descr="La imagen puede contener: 3 personas, personas sonriendo, texto"/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688" y="2735451"/>
              <a:ext cx="2889783" cy="3815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12 CuadroTexto"/>
            <p:cNvSpPr txBox="1"/>
            <p:nvPr/>
          </p:nvSpPr>
          <p:spPr>
            <a:xfrm>
              <a:off x="2123728" y="1412776"/>
              <a:ext cx="64403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Se imparte el segundo taller anual de la institución como parte del proyecto en coinversión con FECHAC, con el tema la importancia de los hermanos y hermanas en el Autismo.</a:t>
              </a:r>
            </a:p>
          </p:txBody>
        </p:sp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2010" y="2484090"/>
              <a:ext cx="3344025" cy="1881014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951" y="4537565"/>
              <a:ext cx="3580145" cy="2013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412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es-MX" dirty="0" smtClean="0"/>
              <a:t>Visión, Misión, Valores y Datos generales.</a:t>
            </a:r>
          </a:p>
          <a:p>
            <a:r>
              <a:rPr lang="es-MX" dirty="0" smtClean="0"/>
              <a:t>Desglose mensual de actividades.</a:t>
            </a:r>
          </a:p>
          <a:p>
            <a:r>
              <a:rPr lang="es-MX" dirty="0" smtClean="0"/>
              <a:t>Invitación </a:t>
            </a:r>
            <a:r>
              <a:rPr lang="es-MX" dirty="0" smtClean="0"/>
              <a:t>a la comunidad.</a:t>
            </a:r>
          </a:p>
          <a:p>
            <a:r>
              <a:rPr lang="es-MX" dirty="0" smtClean="0"/>
              <a:t>Agradecimientos.</a:t>
            </a:r>
            <a:endParaRPr lang="es-MX" dirty="0"/>
          </a:p>
        </p:txBody>
      </p:sp>
      <p:sp>
        <p:nvSpPr>
          <p:cNvPr id="5" name="4 Rectángulo"/>
          <p:cNvSpPr/>
          <p:nvPr/>
        </p:nvSpPr>
        <p:spPr>
          <a:xfrm>
            <a:off x="403920" y="629072"/>
            <a:ext cx="8712968" cy="576064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179512" y="125016"/>
            <a:ext cx="81731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pitchFamily="18" charset="0"/>
              </a:rPr>
              <a:t>CONTENIDO</a:t>
            </a:r>
            <a:endParaRPr lang="es-ES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ernard MT Condensed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34721" r="38981" b="29961"/>
          <a:stretch/>
        </p:blipFill>
        <p:spPr bwMode="auto">
          <a:xfrm>
            <a:off x="7048303" y="269031"/>
            <a:ext cx="1731863" cy="165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12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MAYO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9" t="27290" r="42953" b="16617"/>
          <a:stretch>
            <a:fillRect/>
          </a:stretch>
        </p:blipFill>
        <p:spPr bwMode="auto">
          <a:xfrm>
            <a:off x="7145213" y="4900885"/>
            <a:ext cx="1819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Imagen relacionad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12" y="5285047"/>
            <a:ext cx="2088232" cy="148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CuadroTexto"/>
          <p:cNvSpPr txBox="1"/>
          <p:nvPr/>
        </p:nvSpPr>
        <p:spPr>
          <a:xfrm>
            <a:off x="1837667" y="1366897"/>
            <a:ext cx="69741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/>
              <a:t>-Se continua con el proyecto terapéutico otorgando </a:t>
            </a:r>
            <a:r>
              <a:rPr lang="es-MX" sz="2000" dirty="0"/>
              <a:t>274 </a:t>
            </a:r>
            <a:r>
              <a:rPr lang="es-MX" sz="2000" dirty="0" smtClean="0"/>
              <a:t>terapias del proyecto FECHAC y 564 ALSUPER</a:t>
            </a:r>
          </a:p>
          <a:p>
            <a:r>
              <a:rPr lang="es-MX" sz="2000" dirty="0" smtClean="0"/>
              <a:t>-Se realiza el festejo doble del día del niño y de las madres para usuarios de la institución y sus familias.</a:t>
            </a:r>
          </a:p>
          <a:p>
            <a:r>
              <a:rPr lang="es-MX" sz="2000" dirty="0" smtClean="0"/>
              <a:t>-Se realiza alianza con fundación Chihuahua A.C. para apoyo con voluntarios para </a:t>
            </a:r>
            <a:r>
              <a:rPr lang="es-MX" sz="2000" dirty="0"/>
              <a:t>e</a:t>
            </a:r>
            <a:r>
              <a:rPr lang="es-MX" sz="2000" dirty="0" smtClean="0"/>
              <a:t>ventos.</a:t>
            </a:r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1" r="10015"/>
          <a:stretch/>
        </p:blipFill>
        <p:spPr>
          <a:xfrm>
            <a:off x="1187624" y="3817421"/>
            <a:ext cx="2596743" cy="1304632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6" t="28171" r="45534" b="17138"/>
          <a:stretch/>
        </p:blipFill>
        <p:spPr bwMode="auto">
          <a:xfrm>
            <a:off x="3923928" y="3468168"/>
            <a:ext cx="1757870" cy="1557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5" t="31670" r="44067" b="18330"/>
          <a:stretch/>
        </p:blipFill>
        <p:spPr bwMode="auto">
          <a:xfrm>
            <a:off x="3204206" y="5087921"/>
            <a:ext cx="2159882" cy="151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6532" r="44067" b="15532"/>
          <a:stretch/>
        </p:blipFill>
        <p:spPr bwMode="auto">
          <a:xfrm>
            <a:off x="5436096" y="5089399"/>
            <a:ext cx="1673083" cy="1555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 descr="Imagen relacion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r="32226"/>
          <a:stretch/>
        </p:blipFill>
        <p:spPr bwMode="auto">
          <a:xfrm>
            <a:off x="5744704" y="3255433"/>
            <a:ext cx="1186631" cy="178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39" y="3468168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095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MAYO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837667" y="1366897"/>
            <a:ext cx="6974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/>
              <a:t>-</a:t>
            </a:r>
            <a:r>
              <a:rPr lang="es-MX" sz="1600" dirty="0" smtClean="0"/>
              <a:t>Se imparte el tercer taller anual para padres parte del proyecto en coinversión con FECHAC.</a:t>
            </a:r>
            <a:endParaRPr lang="es-MX" sz="1600" dirty="0"/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241493"/>
            <a:ext cx="3255398" cy="1939675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506" y="4532582"/>
            <a:ext cx="3438128" cy="1933947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532583"/>
            <a:ext cx="3030631" cy="170473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52" y="1951672"/>
            <a:ext cx="3839952" cy="230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9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764704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JUNIO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07704" y="1340768"/>
            <a:ext cx="6912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dirty="0" smtClean="0"/>
              <a:t>-Se continua con el apoyo terapéutico, gracias al proyecto con Fundación del Empresariado Chihuahuense A.C.  (FECHAC) y del redondeo de tiendas alsuper, Otorgando  769 </a:t>
            </a:r>
            <a:r>
              <a:rPr lang="es-MX" sz="1600" dirty="0"/>
              <a:t> </a:t>
            </a:r>
            <a:r>
              <a:rPr lang="es-MX" sz="1600" dirty="0" smtClean="0"/>
              <a:t>con el proyecto FECHAC y 265 con ALSUPER.</a:t>
            </a:r>
          </a:p>
          <a:p>
            <a:pPr algn="ctr"/>
            <a:r>
              <a:rPr lang="es-MX" sz="1600" dirty="0" smtClean="0"/>
              <a:t>-Gracias a donativo de comercializadora ortimex S.A De C.V. se lleva a un desayuno a terapeutas y personal administrativo de la institución, para agradecer por su labor.</a:t>
            </a:r>
            <a:endParaRPr lang="es-MX" sz="1600" dirty="0"/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752" y="3496137"/>
            <a:ext cx="2982825" cy="2237119"/>
          </a:xfr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768967"/>
            <a:ext cx="1419622" cy="1892829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128000"/>
            <a:ext cx="1728192" cy="2304256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797152"/>
            <a:ext cx="1264896" cy="1686528"/>
          </a:xfrm>
          <a:prstGeom prst="rect">
            <a:avLst/>
          </a:prstGeom>
        </p:spPr>
      </p:pic>
      <p:pic>
        <p:nvPicPr>
          <p:cNvPr id="16" name="Picture 6" descr="Imagen relacionad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8" r="32226"/>
          <a:stretch/>
        </p:blipFill>
        <p:spPr bwMode="auto">
          <a:xfrm>
            <a:off x="3235142" y="5047861"/>
            <a:ext cx="999306" cy="15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n relacionad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97" y="5432256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246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JULIO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9220" name="Imagen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1" b="14058"/>
          <a:stretch>
            <a:fillRect/>
          </a:stretch>
        </p:blipFill>
        <p:spPr bwMode="auto">
          <a:xfrm>
            <a:off x="2123728" y="5457974"/>
            <a:ext cx="2834818" cy="1139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La imagen puede contener: 5 personas, personas sonriendo, personas de pie e in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69" y="3573016"/>
            <a:ext cx="2266952" cy="170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907704" y="1386428"/>
            <a:ext cx="69127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-Se continua con el programa terapéutico, para usuarios de la institución con el proyecto en coinversión con Fundación del Empresariado Chihuahuense A.C.  (FECHAC), en este mes se otorgan </a:t>
            </a:r>
            <a:r>
              <a:rPr lang="es-MX" dirty="0"/>
              <a:t> </a:t>
            </a:r>
            <a:r>
              <a:rPr lang="es-MX" dirty="0" smtClean="0"/>
              <a:t>331 terapias.</a:t>
            </a:r>
          </a:p>
          <a:p>
            <a:pPr algn="ctr"/>
            <a:r>
              <a:rPr lang="es-MX" dirty="0" smtClean="0"/>
              <a:t>-Se imparte platica a club activo 20 -30 para que conozcan sobre Autismo y se realice una alianza para la concienciación.</a:t>
            </a:r>
          </a:p>
          <a:p>
            <a:pPr algn="ctr"/>
            <a:r>
              <a:rPr lang="es-MX" dirty="0" smtClean="0"/>
              <a:t>-Se participa en la convocatoria todos al cine con cinepolis y asisten usuarios de la institución y sus familias a una función gratuita.</a:t>
            </a:r>
          </a:p>
        </p:txBody>
      </p:sp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03" y="4927667"/>
            <a:ext cx="3096344" cy="1741693"/>
          </a:xfrm>
        </p:spPr>
      </p:pic>
      <p:pic>
        <p:nvPicPr>
          <p:cNvPr id="7170" name="Picture 2" descr="Resultado de imagen para club activo 20 30 chihuahua 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461136"/>
            <a:ext cx="129614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292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36512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AGOSTO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1979711" y="1412776"/>
            <a:ext cx="6868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/>
              <a:t>-</a:t>
            </a:r>
            <a:r>
              <a:rPr lang="es-MX" dirty="0" smtClean="0"/>
              <a:t>Se continua con el proyecto en coinversión con Fundación del Empresariado Chihuahuense A.C.  (FECHAC), se otorgan </a:t>
            </a:r>
            <a:r>
              <a:rPr lang="es-MX" dirty="0"/>
              <a:t> </a:t>
            </a:r>
            <a:r>
              <a:rPr lang="es-MX" dirty="0" smtClean="0"/>
              <a:t>347 terapias.</a:t>
            </a:r>
          </a:p>
          <a:p>
            <a:pPr algn="ctr"/>
            <a:r>
              <a:rPr lang="es-MX" dirty="0" smtClean="0"/>
              <a:t>-Se imparte el quinto taller anual para padres.</a:t>
            </a:r>
          </a:p>
        </p:txBody>
      </p:sp>
      <p:pic>
        <p:nvPicPr>
          <p:cNvPr id="9218" name="Picture 2" descr="https://geueaw.bn1302.livefilestore.com/y4merU3M_hpo6joHtTJFPlWOr6oceTpGM0FWl3dL2xE2MEYJnwVaCc3cUVnAbVNW-ZDvIoH9VdIFBmImq1_j7dWI_ObZZm2qH2-542kxTFUjfth8fOtLr1tY2viMsYkycIHUoU4m2qK8lZaVjkLKiDV9A?width=800&amp;height=800&amp;cropmode=n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1078" y="2508600"/>
            <a:ext cx="1238860" cy="220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fes5ea.bn1302.livefilestore.com/y4mcJXiQAZeXR5mUqY0LLgOJ7h3nbinDq-1wki_kMUe5s-zHlcIe33OktYEpHCp49U4pOv9gOc2RfbWLsM8oQHgbAByEG48wVDfPC0AvOyeOhcPs45SlWKA3ka_ABc6nBZfbFYkgZ5fGTkuEpHrwlwoDA?width=800&amp;height=800&amp;cropmode=non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5" b="8777"/>
          <a:stretch/>
        </p:blipFill>
        <p:spPr bwMode="auto">
          <a:xfrm>
            <a:off x="6700584" y="4768986"/>
            <a:ext cx="1759848" cy="181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Marcador de contenid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0" y="2356284"/>
            <a:ext cx="3948100" cy="2368860"/>
          </a:xfrm>
        </p:spPr>
      </p:pic>
      <p:pic>
        <p:nvPicPr>
          <p:cNvPr id="10250" name="Picture 10" descr="La imagen puede contener: 3 persona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49270">
            <a:off x="3096624" y="3950445"/>
            <a:ext cx="1831386" cy="25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376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SEPTIEMBRE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0" name="Picture 4" descr="KERMES ESPA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r="9338"/>
          <a:stretch>
            <a:fillRect/>
          </a:stretch>
        </p:blipFill>
        <p:spPr bwMode="auto">
          <a:xfrm>
            <a:off x="1749339" y="3858006"/>
            <a:ext cx="234315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IMG-20170915-WA0014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34" y="3799402"/>
            <a:ext cx="23241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IMG-20170915-WA0020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94" y="4285808"/>
            <a:ext cx="1652955" cy="220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63687" y="1412776"/>
            <a:ext cx="7200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-Se continua con el programa terapéutico del proyecto en coinversión con Fundación del Empresariado Chihuahuense A.C.  (FECHAC). Se otorgan </a:t>
            </a:r>
            <a:r>
              <a:rPr lang="es-MX" dirty="0"/>
              <a:t> </a:t>
            </a:r>
            <a:r>
              <a:rPr lang="es-MX" dirty="0" smtClean="0"/>
              <a:t>1077 terapias.</a:t>
            </a:r>
          </a:p>
          <a:p>
            <a:pPr algn="ctr"/>
            <a:r>
              <a:rPr lang="es-MX" dirty="0" smtClean="0"/>
              <a:t>-Se realiza una kermes mexicana como actividad de procuración de fondos, donde se venden enchiladas y refrescos a beneficio.</a:t>
            </a:r>
          </a:p>
          <a:p>
            <a:pPr algn="ctr"/>
            <a:r>
              <a:rPr lang="es-MX" dirty="0" smtClean="0"/>
              <a:t>-Se solicita donativo a la Junta de asistencia Social y privada.</a:t>
            </a:r>
          </a:p>
          <a:p>
            <a:pPr algn="ctr"/>
            <a:r>
              <a:rPr lang="es-MX" dirty="0" smtClean="0"/>
              <a:t>-Se recibe donativo de la empresa estadunidense Bright </a:t>
            </a:r>
            <a:r>
              <a:rPr lang="es-MX" dirty="0" err="1" smtClean="0"/>
              <a:t>Funds</a:t>
            </a:r>
            <a:r>
              <a:rPr lang="es-MX" dirty="0"/>
              <a:t>.</a:t>
            </a:r>
            <a:endParaRPr lang="es-MX" dirty="0" smtClean="0"/>
          </a:p>
        </p:txBody>
      </p:sp>
      <p:pic>
        <p:nvPicPr>
          <p:cNvPr id="14" name="Picture 8" descr="Resultado de imagen para bright funds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 b="17224"/>
          <a:stretch/>
        </p:blipFill>
        <p:spPr bwMode="auto">
          <a:xfrm>
            <a:off x="2142386" y="5739701"/>
            <a:ext cx="1557055" cy="99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junta de asistencia social y privada de chihuahu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757" y="5624894"/>
            <a:ext cx="2323020" cy="96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7361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SEPTIEMBRE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763687" y="1412776"/>
            <a:ext cx="7200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-Se recibe reconocimiento por parte de CONFIÓ A.C , por transparencia y buenas practicas, después de una auditoria y análisis de la institución.</a:t>
            </a:r>
          </a:p>
        </p:txBody>
      </p:sp>
      <p:pic>
        <p:nvPicPr>
          <p:cNvPr id="15" name="14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74149"/>
            <a:ext cx="1543824" cy="1594911"/>
          </a:xfr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455" y="2636912"/>
            <a:ext cx="2201061" cy="391299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303" y="4293096"/>
            <a:ext cx="4032448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8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OCTUBRE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5" name="Picture 4" descr="La imagen puede contener: una o varias personas e interi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16" y="4365104"/>
            <a:ext cx="2842746" cy="204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La imagen puede contener: 1 persona, sonriendo, tex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716" y="1813730"/>
            <a:ext cx="2897923" cy="215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6 CuadroTexto"/>
          <p:cNvSpPr txBox="1"/>
          <p:nvPr/>
        </p:nvSpPr>
        <p:spPr>
          <a:xfrm>
            <a:off x="1630123" y="1700808"/>
            <a:ext cx="42380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-Se continua con el programa terapéutico para usuarios de la institución, gracias al proyecto en coinversión con Fundación del Empresariado Chihuahuense A.C.  (FECHAC), otorgando  875 terapias.</a:t>
            </a:r>
          </a:p>
          <a:p>
            <a:pPr algn="ctr"/>
            <a:r>
              <a:rPr lang="es-MX" dirty="0" smtClean="0"/>
              <a:t>-Se imparte el ultimo taller anual para padres.</a:t>
            </a:r>
          </a:p>
        </p:txBody>
      </p:sp>
      <p:pic>
        <p:nvPicPr>
          <p:cNvPr id="12" name="11 Marcador de contenido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648" y="3969060"/>
            <a:ext cx="3270880" cy="2453159"/>
          </a:xfrm>
        </p:spPr>
      </p:pic>
    </p:spTree>
    <p:extLst>
      <p:ext uri="{BB962C8B-B14F-4D97-AF65-F5344CB8AC3E}">
        <p14:creationId xmlns:p14="http://schemas.microsoft.com/office/powerpoint/2010/main" val="1954887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NOVIEMBRE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7410" name="Picture 2" descr="No hay texto alternativo automátic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9" y="3949980"/>
            <a:ext cx="3095893" cy="232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La imagen puede contener: 9 personas, personas sentadas e in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912" y="3930344"/>
            <a:ext cx="3050517" cy="228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1763689" y="1412776"/>
            <a:ext cx="70480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-Se continua con el programa terapéutico dentro del proyecto en coinversión con Fundación del Empresariado Chihuahuense A.C.  (FECHAC), otorgando  850 terapias.</a:t>
            </a:r>
          </a:p>
          <a:p>
            <a:r>
              <a:rPr lang="es-MX" dirty="0" smtClean="0"/>
              <a:t>-Como miembros de la Red de discapacidad se asiste a saber sobre los últimos avances de la ley sobre Autismo en Chihuahua.</a:t>
            </a:r>
          </a:p>
          <a:p>
            <a:r>
              <a:rPr lang="es-MX" dirty="0" smtClean="0"/>
              <a:t>-Se realiza venta de tacos de papa como actividad para procurar fondos.</a:t>
            </a:r>
          </a:p>
          <a:p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5543029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DICIEMBRE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1268" name="Picture 4" descr="La imagen puede contener: 4 personas, personas sonriendo, personas sentadas, personas comiendo y tabl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635" y="3012366"/>
            <a:ext cx="2520280" cy="141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La imagen puede contener: una o varias personas e in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552" y="4583164"/>
            <a:ext cx="2579148" cy="19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979711" y="1340768"/>
            <a:ext cx="69183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- Se continua con el programa terapéutico dentro del proyecto en coinversión con Fundación del Empresariado Chihuahuense A.C.  (FECHAC), otorgando  131 terapias con el proyecto FECHAC y 130 terapias con el donativo de  la empresa Bright Funds.</a:t>
            </a:r>
          </a:p>
          <a:p>
            <a:r>
              <a:rPr lang="es-MX" sz="1600" dirty="0" smtClean="0"/>
              <a:t>-Se realiza posada navideña a usuarios y sus familias.</a:t>
            </a:r>
          </a:p>
        </p:txBody>
      </p:sp>
      <p:pic>
        <p:nvPicPr>
          <p:cNvPr id="16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35" y="5311483"/>
            <a:ext cx="1116000" cy="11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Resultado de imagen para bright funds log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9" b="17224"/>
          <a:stretch/>
        </p:blipFill>
        <p:spPr bwMode="auto">
          <a:xfrm>
            <a:off x="6588224" y="5286134"/>
            <a:ext cx="1557055" cy="99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La imagen puede contener: 4 personas, personas de pie y exterio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699" y="2837059"/>
            <a:ext cx="2831936" cy="159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6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6"/>
          <a:stretch/>
        </p:blipFill>
        <p:spPr>
          <a:xfrm>
            <a:off x="0" y="-22984"/>
            <a:ext cx="9144000" cy="68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810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grpSp>
        <p:nvGrpSpPr>
          <p:cNvPr id="4" name="3 Grupo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5" name="4 Grupo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pic>
            <p:nvPicPr>
              <p:cNvPr id="7" name="6 Imagen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76"/>
              <a:stretch/>
            </p:blipFill>
            <p:spPr>
              <a:xfrm>
                <a:off x="0" y="0"/>
                <a:ext cx="9144000" cy="6858000"/>
              </a:xfrm>
              <a:prstGeom prst="rect">
                <a:avLst/>
              </a:prstGeom>
            </p:spPr>
          </p:pic>
          <p:sp>
            <p:nvSpPr>
              <p:cNvPr id="8" name="7 Rectángulo"/>
              <p:cNvSpPr/>
              <p:nvPr/>
            </p:nvSpPr>
            <p:spPr>
              <a:xfrm>
                <a:off x="1763688" y="1700808"/>
                <a:ext cx="6912768" cy="45365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dirty="0"/>
              </a:p>
            </p:txBody>
          </p:sp>
        </p:grpSp>
        <p:sp>
          <p:nvSpPr>
            <p:cNvPr id="6" name="5 Rectángulo"/>
            <p:cNvSpPr/>
            <p:nvPr/>
          </p:nvSpPr>
          <p:spPr>
            <a:xfrm>
              <a:off x="2123728" y="149731"/>
              <a:ext cx="6688049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s-ES" sz="4800" b="1" dirty="0" smtClean="0">
                  <a:ln w="900" cmpd="sng">
                    <a:solidFill>
                      <a:schemeClr val="accent1">
                        <a:satMod val="190000"/>
                        <a:alpha val="55000"/>
                      </a:schemeClr>
                    </a:solidFill>
                    <a:prstDash val="solid"/>
                  </a:ln>
                  <a:solidFill>
                    <a:schemeClr val="accent1">
                      <a:satMod val="200000"/>
                      <a:tint val="3000"/>
                    </a:schemeClr>
                  </a:solidFill>
                  <a:effectLst>
                    <a:innerShdw blurRad="101600" dist="76200" dir="5400000">
                      <a:schemeClr val="accent1">
                        <a:satMod val="190000"/>
                        <a:tint val="100000"/>
                        <a:alpha val="74000"/>
                      </a:schemeClr>
                    </a:innerShdw>
                  </a:effectLst>
                  <a:latin typeface="Lucida Calligraphy" pitchFamily="66" charset="0"/>
                </a:rPr>
                <a:t>Informe Anual 2017</a:t>
              </a:r>
              <a:endParaRPr lang="es-ES" sz="4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Lucida Calligraphy" pitchFamily="66" charset="0"/>
              </a:endParaRPr>
            </a:p>
          </p:txBody>
        </p:sp>
      </p:grpSp>
      <p:sp>
        <p:nvSpPr>
          <p:cNvPr id="9" name="8 Rectángulo"/>
          <p:cNvSpPr/>
          <p:nvPr/>
        </p:nvSpPr>
        <p:spPr>
          <a:xfrm>
            <a:off x="2123728" y="836712"/>
            <a:ext cx="644036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Cooper Black" pitchFamily="18" charset="0"/>
              </a:rPr>
              <a:t>DICIEMBRE</a:t>
            </a:r>
            <a:endParaRPr lang="es-MX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Cooper Black" pitchFamily="18" charset="0"/>
            </a:endParaRPr>
          </a:p>
        </p:txBody>
      </p:sp>
      <p:pic>
        <p:nvPicPr>
          <p:cNvPr id="11272" name="Picture 8" descr="La imagen puede contener: 2 personas, personas sonriendo, personas de p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235" y="3173054"/>
            <a:ext cx="2711063" cy="15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1763689" y="1415678"/>
            <a:ext cx="71343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-Se participa en eventos por el Día internacional sobre la concientización sobre las personas con discapacidad,  eventos por parte de gobierno del estado en coordinación con la Red de discapacidad </a:t>
            </a:r>
          </a:p>
          <a:p>
            <a:r>
              <a:rPr lang="es-MX" sz="1600" dirty="0" smtClean="0"/>
              <a:t>-Se realiza proceso de re inscripciones e inscripciones para el proyecto ESPAU 2018.</a:t>
            </a:r>
          </a:p>
        </p:txBody>
      </p:sp>
      <p:pic>
        <p:nvPicPr>
          <p:cNvPr id="18" name="Picture 2" descr="La imagen puede contener: automóvil y exteri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90" y="2739868"/>
            <a:ext cx="2450245" cy="13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La imagen puede contener: 1 persona, interi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818818"/>
            <a:ext cx="2908528" cy="163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La imagen puede contener: 3 personas, personas sonriendo, personas de pie e interi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1820072" cy="24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No hay texto alternativo automático disponible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090" y="3794724"/>
            <a:ext cx="1036191" cy="184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9 Marcador de contenid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64618">
            <a:off x="6939956" y="2651992"/>
            <a:ext cx="1600072" cy="2104913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49334">
            <a:off x="6293268" y="4111343"/>
            <a:ext cx="1586170" cy="236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72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68552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s-MX" dirty="0">
                <a:latin typeface="Arial" pitchFamily="34" charset="0"/>
                <a:cs typeface="Arial" pitchFamily="34" charset="0"/>
              </a:rPr>
              <a:t>A decir de los expertos de la Clínica Mexicana de Autismo (CLIMA), desafortunadamente más del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65% </a:t>
            </a:r>
            <a:r>
              <a:rPr lang="es-MX" dirty="0">
                <a:latin typeface="Arial" pitchFamily="34" charset="0"/>
                <a:cs typeface="Arial" pitchFamily="34" charset="0"/>
              </a:rPr>
              <a:t>de las personas con autismo presentan limitaciones importantes que requieren tratamiento de por vida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just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Las personas con autismo requieren de un programa terapéutico, a lo largo de su vida, que les permita continuar desarrollando sus habilidades</a:t>
            </a:r>
          </a:p>
          <a:p>
            <a:pPr marL="0" indent="0" algn="just">
              <a:buNone/>
            </a:pP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Realizamos 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la mas cordial invitación </a:t>
            </a:r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 la sociedad en general, para que sea parte de la inclusión de las personas con Autismo y de la concientización sobre esta condición, para que se sumen con su apoyo, para aminorar esta problemática social.</a:t>
            </a:r>
          </a:p>
          <a:p>
            <a:pPr marL="0" indent="0" algn="just">
              <a:buNone/>
            </a:pP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MX" b="1" u="sng" dirty="0">
                <a:latin typeface="Arial" pitchFamily="34" charset="0"/>
                <a:cs typeface="Arial" pitchFamily="34" charset="0"/>
              </a:rPr>
              <a:t>NUMERO</a:t>
            </a:r>
            <a:r>
              <a:rPr lang="en-US" b="1" u="sng" dirty="0">
                <a:latin typeface="Arial" pitchFamily="34" charset="0"/>
                <a:cs typeface="Arial" pitchFamily="34" charset="0"/>
              </a:rPr>
              <a:t> DE </a:t>
            </a:r>
            <a:r>
              <a:rPr lang="es-MX" b="1" u="sng" dirty="0">
                <a:latin typeface="Arial" pitchFamily="34" charset="0"/>
                <a:cs typeface="Arial" pitchFamily="34" charset="0"/>
              </a:rPr>
              <a:t>CUENTA</a:t>
            </a:r>
            <a:r>
              <a:rPr lang="en-US" b="1" u="sng" dirty="0">
                <a:latin typeface="Arial" pitchFamily="34" charset="0"/>
                <a:cs typeface="Arial" pitchFamily="34" charset="0"/>
              </a:rPr>
              <a:t> PARA </a:t>
            </a:r>
            <a:r>
              <a:rPr lang="es-MX" b="1" u="sng" dirty="0">
                <a:latin typeface="Arial" pitchFamily="34" charset="0"/>
                <a:cs typeface="Arial" pitchFamily="34" charset="0"/>
              </a:rPr>
              <a:t>DONATIVOS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0" indent="0">
              <a:buNone/>
            </a:pPr>
            <a:r>
              <a:rPr lang="es-MX" b="1" dirty="0">
                <a:latin typeface="Arial" pitchFamily="34" charset="0"/>
                <a:cs typeface="Arial" pitchFamily="34" charset="0"/>
              </a:rPr>
              <a:t>CUENTA   </a:t>
            </a:r>
            <a:r>
              <a:rPr lang="es-MX" dirty="0" smtClean="0">
                <a:latin typeface="Arial" pitchFamily="34" charset="0"/>
                <a:cs typeface="Arial" pitchFamily="34" charset="0"/>
              </a:rPr>
              <a:t>0103020990202</a:t>
            </a:r>
          </a:p>
          <a:p>
            <a:pPr marL="0" indent="0">
              <a:buNone/>
            </a:pPr>
            <a:r>
              <a:rPr lang="es-MX" b="1" dirty="0" smtClean="0">
                <a:latin typeface="Arial" pitchFamily="34" charset="0"/>
                <a:cs typeface="Arial" pitchFamily="34" charset="0"/>
              </a:rPr>
              <a:t>CLABE 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INTERBANCARIA </a:t>
            </a:r>
            <a:r>
              <a:rPr lang="es-MX" dirty="0">
                <a:latin typeface="Arial" pitchFamily="34" charset="0"/>
                <a:cs typeface="Arial" pitchFamily="34" charset="0"/>
              </a:rPr>
              <a:t>030150900004139418</a:t>
            </a:r>
          </a:p>
          <a:p>
            <a:pPr marL="0" indent="0">
              <a:buNone/>
            </a:pPr>
            <a:r>
              <a:rPr lang="es-MX" b="1" dirty="0">
                <a:latin typeface="Arial" pitchFamily="34" charset="0"/>
                <a:cs typeface="Arial" pitchFamily="34" charset="0"/>
              </a:rPr>
              <a:t>BANCO DEL BAJIO  </a:t>
            </a:r>
            <a:r>
              <a:rPr lang="es-MX" dirty="0">
                <a:latin typeface="Arial" pitchFamily="34" charset="0"/>
                <a:cs typeface="Arial" pitchFamily="34" charset="0"/>
              </a:rPr>
              <a:t>a nombre de</a:t>
            </a:r>
            <a:r>
              <a:rPr lang="es-MX" b="1" dirty="0">
                <a:latin typeface="Arial" pitchFamily="34" charset="0"/>
                <a:cs typeface="Arial" pitchFamily="34" charset="0"/>
              </a:rPr>
              <a:t> ESPERANZA PARA EL AUTISMO I.A.P.</a:t>
            </a:r>
            <a:endParaRPr lang="es-MX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s-MX" dirty="0">
                <a:latin typeface="Arial" pitchFamily="34" charset="0"/>
                <a:cs typeface="Arial" pitchFamily="34" charset="0"/>
              </a:rPr>
              <a:t>Solicitud de recibos deducibles de impuestos en el correo: </a:t>
            </a:r>
            <a:r>
              <a:rPr lang="es-MX" b="1" dirty="0" smtClean="0">
                <a:latin typeface="Arial" pitchFamily="34" charset="0"/>
                <a:cs typeface="Arial" pitchFamily="34" charset="0"/>
              </a:rPr>
              <a:t>administracion@espau.com</a:t>
            </a:r>
            <a:endParaRPr lang="es-MX" b="1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es-MX" sz="2800" dirty="0"/>
          </a:p>
        </p:txBody>
      </p:sp>
      <p:sp>
        <p:nvSpPr>
          <p:cNvPr id="5" name="4 Rectángulo"/>
          <p:cNvSpPr/>
          <p:nvPr/>
        </p:nvSpPr>
        <p:spPr>
          <a:xfrm>
            <a:off x="403920" y="629072"/>
            <a:ext cx="8712968" cy="576064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-324544" y="505033"/>
            <a:ext cx="7741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pitchFamily="18" charset="0"/>
              </a:rPr>
              <a:t>      INVITACIÓN A LA COMUNIDAD</a:t>
            </a:r>
            <a:endParaRPr lang="es-E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ernard MT Condensed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34721" r="38981" b="29961"/>
          <a:stretch/>
        </p:blipFill>
        <p:spPr bwMode="auto">
          <a:xfrm>
            <a:off x="7048303" y="269031"/>
            <a:ext cx="1420825" cy="13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160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90500">
            <a:gradFill>
              <a:gsLst>
                <a:gs pos="0">
                  <a:srgbClr val="000082"/>
                </a:gs>
                <a:gs pos="13000">
                  <a:srgbClr val="0047FF"/>
                </a:gs>
                <a:gs pos="28000">
                  <a:srgbClr val="000082"/>
                </a:gs>
                <a:gs pos="42999">
                  <a:srgbClr val="0047FF"/>
                </a:gs>
                <a:gs pos="58000">
                  <a:srgbClr val="000082"/>
                </a:gs>
                <a:gs pos="72000">
                  <a:srgbClr val="0047FF"/>
                </a:gs>
                <a:gs pos="87000">
                  <a:srgbClr val="000082"/>
                </a:gs>
                <a:gs pos="100000">
                  <a:srgbClr val="0047FF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28800"/>
            <a:ext cx="8937376" cy="4968552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es-MX" sz="2800" dirty="0" smtClean="0"/>
              <a:t>Primeramente agradecemos a nuestros</a:t>
            </a:r>
            <a:r>
              <a:rPr lang="es-MX" sz="2800" b="1" dirty="0" smtClean="0"/>
              <a:t> </a:t>
            </a:r>
            <a:r>
              <a:rPr lang="es-MX" sz="2800" b="1" u="sng" dirty="0" smtClean="0"/>
              <a:t>usuarios</a:t>
            </a:r>
            <a:r>
              <a:rPr lang="es-MX" sz="2800" dirty="0" smtClean="0"/>
              <a:t>, por mostrarnos una forma distinta, pero maravillosa de ver el mundo, por que son ustedes los que día a día nos inspiran para continuar trabajando.</a:t>
            </a:r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A nuestros</a:t>
            </a:r>
            <a:r>
              <a:rPr lang="es-MX" sz="2800" b="1" dirty="0" smtClean="0"/>
              <a:t> </a:t>
            </a:r>
            <a:r>
              <a:rPr lang="es-MX" sz="2800" b="1" u="sng" dirty="0" smtClean="0"/>
              <a:t>padres de familia</a:t>
            </a:r>
            <a:r>
              <a:rPr lang="es-MX" sz="2800" dirty="0" smtClean="0"/>
              <a:t>, por su dedicación y esfuerzo para sacar adelante a sus hij@s, por su apoyo durante este año, sin su participación estos logros no podrían haber sido posibles.</a:t>
            </a:r>
          </a:p>
          <a:p>
            <a:pPr>
              <a:buFont typeface="Wingdings" pitchFamily="2" charset="2"/>
              <a:buChar char="Ø"/>
            </a:pPr>
            <a:r>
              <a:rPr lang="es-MX" sz="2800" dirty="0"/>
              <a:t>A nuestro </a:t>
            </a:r>
            <a:r>
              <a:rPr lang="es-MX" sz="2800" b="1" u="sng" dirty="0"/>
              <a:t>personal de oficina </a:t>
            </a:r>
            <a:r>
              <a:rPr lang="es-MX" sz="2800" dirty="0"/>
              <a:t>y plantilla de </a:t>
            </a:r>
            <a:r>
              <a:rPr lang="es-MX" sz="2800" b="1" u="sng" dirty="0"/>
              <a:t>terapeutas</a:t>
            </a:r>
            <a:r>
              <a:rPr lang="es-MX" sz="2800" b="1" dirty="0"/>
              <a:t>, </a:t>
            </a:r>
            <a:r>
              <a:rPr lang="es-MX" sz="2800" dirty="0"/>
              <a:t>por esforzarse cada día apoyando a nuestros usuarios dirigiéndose en todo momento con los valores institucionales de: compromiso, amor, servicio y profesionalismo. </a:t>
            </a:r>
            <a:endParaRPr lang="es-MX" sz="2800" dirty="0" smtClean="0"/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A nuestros</a:t>
            </a:r>
            <a:r>
              <a:rPr lang="es-MX" sz="2800" b="1" dirty="0" smtClean="0"/>
              <a:t> </a:t>
            </a:r>
            <a:r>
              <a:rPr lang="es-MX" sz="2800" b="1" u="sng" dirty="0" smtClean="0"/>
              <a:t>aliados</a:t>
            </a:r>
            <a:r>
              <a:rPr lang="es-MX" sz="2800" dirty="0" smtClean="0"/>
              <a:t>, por ayudarnos a continuar caminado hacia la mejora continua,  para encontrar juntos, mejores estrategias para apoyar a las personas con Autismo.</a:t>
            </a:r>
          </a:p>
          <a:p>
            <a:pPr>
              <a:buFont typeface="Wingdings" pitchFamily="2" charset="2"/>
              <a:buChar char="Ø"/>
            </a:pPr>
            <a:r>
              <a:rPr lang="es-MX" sz="2800" dirty="0" smtClean="0"/>
              <a:t>A nuestros </a:t>
            </a:r>
            <a:r>
              <a:rPr lang="es-MX" sz="2800" b="1" u="sng" dirty="0" smtClean="0"/>
              <a:t>donadores</a:t>
            </a:r>
            <a:r>
              <a:rPr lang="es-MX" sz="2800" dirty="0" smtClean="0"/>
              <a:t>, por creer en nuestra voz y ser una esperanza para nuestros usuarios y sus familias.</a:t>
            </a:r>
          </a:p>
          <a:p>
            <a:pPr marL="0" indent="0" algn="ctr">
              <a:buNone/>
            </a:pPr>
            <a:endParaRPr lang="es-MX" sz="2800" b="1" dirty="0">
              <a:latin typeface="Copperplate Gothic Bold" pitchFamily="34" charset="0"/>
            </a:endParaRPr>
          </a:p>
          <a:p>
            <a:pPr marL="0" indent="0" algn="ctr">
              <a:buNone/>
            </a:pPr>
            <a:r>
              <a:rPr lang="es-MX" sz="3100" b="1" dirty="0" smtClean="0">
                <a:latin typeface="Copperplate Gothic Bold" pitchFamily="34" charset="0"/>
              </a:rPr>
              <a:t>A TODOS USTEDES… ¡MUCHAS GRACIAS!</a:t>
            </a:r>
            <a:endParaRPr lang="es-MX" sz="3100" b="1" dirty="0">
              <a:latin typeface="Copperplate Gothic Bold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03920" y="629072"/>
            <a:ext cx="8712968" cy="576064"/>
          </a:xfrm>
          <a:prstGeom prst="rect">
            <a:avLst/>
          </a:prstGeom>
          <a:gradFill flip="none" rotWithShape="1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5 Rectángulo"/>
          <p:cNvSpPr/>
          <p:nvPr/>
        </p:nvSpPr>
        <p:spPr>
          <a:xfrm>
            <a:off x="-324544" y="505033"/>
            <a:ext cx="77410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4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ernard MT Condensed" pitchFamily="18" charset="0"/>
              </a:rPr>
              <a:t>      AGRADECIMIENTOS</a:t>
            </a:r>
            <a:endParaRPr lang="es-ES" sz="4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ernard MT Condensed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2" t="34721" r="38981" b="29961"/>
          <a:stretch/>
        </p:blipFill>
        <p:spPr bwMode="auto">
          <a:xfrm>
            <a:off x="7048303" y="269031"/>
            <a:ext cx="1420825" cy="1359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1434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Marcador de contenid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04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9"/>
          <a:stretch/>
        </p:blipFill>
        <p:spPr>
          <a:xfrm>
            <a:off x="-18969" y="-12221"/>
            <a:ext cx="9162969" cy="68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763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" y="0"/>
            <a:ext cx="9157320" cy="6867990"/>
          </a:xfrm>
        </p:spPr>
      </p:pic>
    </p:spTree>
    <p:extLst>
      <p:ext uri="{BB962C8B-B14F-4D97-AF65-F5344CB8AC3E}">
        <p14:creationId xmlns:p14="http://schemas.microsoft.com/office/powerpoint/2010/main" val="2951279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8"/>
          <a:stretch/>
        </p:blipFill>
        <p:spPr>
          <a:xfrm>
            <a:off x="-9454" y="-36360"/>
            <a:ext cx="9153454" cy="6897266"/>
          </a:xfrm>
        </p:spPr>
      </p:pic>
    </p:spTree>
    <p:extLst>
      <p:ext uri="{BB962C8B-B14F-4D97-AF65-F5344CB8AC3E}">
        <p14:creationId xmlns:p14="http://schemas.microsoft.com/office/powerpoint/2010/main" val="98923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5"/>
          <a:stretch/>
        </p:blipFill>
        <p:spPr>
          <a:xfrm>
            <a:off x="-36512" y="-27384"/>
            <a:ext cx="9180512" cy="6903132"/>
          </a:xfrm>
        </p:spPr>
      </p:pic>
    </p:spTree>
    <p:extLst>
      <p:ext uri="{BB962C8B-B14F-4D97-AF65-F5344CB8AC3E}">
        <p14:creationId xmlns:p14="http://schemas.microsoft.com/office/powerpoint/2010/main" val="2015522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-10008" y="0"/>
            <a:ext cx="9154007" cy="6858000"/>
            <a:chOff x="-10008" y="0"/>
            <a:chExt cx="9154007" cy="6858000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/>
            <a:stretch/>
          </p:blipFill>
          <p:spPr>
            <a:xfrm>
              <a:off x="-10008" y="0"/>
              <a:ext cx="9154007" cy="6858000"/>
            </a:xfrm>
            <a:prstGeom prst="rect">
              <a:avLst/>
            </a:prstGeom>
          </p:spPr>
        </p:pic>
        <p:sp>
          <p:nvSpPr>
            <p:cNvPr id="2" name="1 Rectángulo"/>
            <p:cNvSpPr/>
            <p:nvPr/>
          </p:nvSpPr>
          <p:spPr>
            <a:xfrm>
              <a:off x="3059832" y="6021288"/>
              <a:ext cx="4104456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400" b="1" dirty="0" smtClean="0">
                  <a:solidFill>
                    <a:schemeClr val="tx1"/>
                  </a:solidFill>
                </a:rPr>
                <a:t>administracion@espau.com</a:t>
              </a:r>
              <a:endParaRPr lang="es-MX" sz="24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3977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2088</TotalTime>
  <Words>1436</Words>
  <Application>Microsoft Office PowerPoint</Application>
  <PresentationFormat>Presentación en pantalla (4:3)</PresentationFormat>
  <Paragraphs>121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Analy wright</dc:creator>
  <cp:lastModifiedBy>Analy wright</cp:lastModifiedBy>
  <cp:revision>92</cp:revision>
  <dcterms:created xsi:type="dcterms:W3CDTF">2017-12-20T05:01:52Z</dcterms:created>
  <dcterms:modified xsi:type="dcterms:W3CDTF">2019-01-29T02:15:59Z</dcterms:modified>
</cp:coreProperties>
</file>